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276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9F8D-8DA4-482E-B6A5-A21A349A5903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0E219-79FD-46AD-B6E6-83070C00B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9F8D-8DA4-482E-B6A5-A21A349A5903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0E219-79FD-46AD-B6E6-83070C00B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9F8D-8DA4-482E-B6A5-A21A349A5903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0E219-79FD-46AD-B6E6-83070C00B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9F8D-8DA4-482E-B6A5-A21A349A5903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0E219-79FD-46AD-B6E6-83070C00B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9F8D-8DA4-482E-B6A5-A21A349A5903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0E219-79FD-46AD-B6E6-83070C00B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9F8D-8DA4-482E-B6A5-A21A349A5903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0E219-79FD-46AD-B6E6-83070C00B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9F8D-8DA4-482E-B6A5-A21A349A5903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0E219-79FD-46AD-B6E6-83070C00B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9F8D-8DA4-482E-B6A5-A21A349A5903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0E219-79FD-46AD-B6E6-83070C00B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9F8D-8DA4-482E-B6A5-A21A349A5903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0E219-79FD-46AD-B6E6-83070C00B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9F8D-8DA4-482E-B6A5-A21A349A5903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0E219-79FD-46AD-B6E6-83070C00B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9F8D-8DA4-482E-B6A5-A21A349A5903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0E219-79FD-46AD-B6E6-83070C00B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C9F8D-8DA4-482E-B6A5-A21A349A5903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0E219-79FD-46AD-B6E6-83070C00B33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42859"/>
            <a:ext cx="7886728" cy="857256"/>
          </a:xfrm>
        </p:spPr>
        <p:txBody>
          <a:bodyPr>
            <a:noAutofit/>
          </a:bodyPr>
          <a:lstStyle/>
          <a:p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МИНИСТЕРСТВО СЕЛЬСКОГО ХОЗЯЙСТВА РОССИЙСКОЙ ФЕДЕРАЦИИ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000" cap="all" dirty="0" smtClean="0">
                <a:latin typeface="Times New Roman" pitchFamily="18" charset="0"/>
                <a:cs typeface="Times New Roman" pitchFamily="18" charset="0"/>
              </a:rPr>
              <a:t>Федеральное государственное Бюджетное образовательное учреждение  высшего  образования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b="1" cap="all" dirty="0" smtClean="0">
                <a:latin typeface="Times New Roman" pitchFamily="18" charset="0"/>
                <a:cs typeface="Times New Roman" pitchFamily="18" charset="0"/>
              </a:rPr>
              <a:t> «российский государственный аграрный университет –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b="1" cap="all" dirty="0" err="1" smtClean="0">
                <a:latin typeface="Times New Roman" pitchFamily="18" charset="0"/>
                <a:cs typeface="Times New Roman" pitchFamily="18" charset="0"/>
              </a:rPr>
              <a:t>МСха</a:t>
            </a:r>
            <a:r>
              <a:rPr lang="ru-RU" sz="1000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имени</a:t>
            </a:r>
            <a:r>
              <a:rPr lang="ru-RU" sz="1000" b="1" cap="all" dirty="0" smtClean="0">
                <a:latin typeface="Times New Roman" pitchFamily="18" charset="0"/>
                <a:cs typeface="Times New Roman" pitchFamily="18" charset="0"/>
              </a:rPr>
              <a:t> К.А. Тимирязева»</a:t>
            </a:r>
            <a:r>
              <a:rPr lang="ru-RU" sz="1000" cap="all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cap="all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b="1" cap="all" dirty="0" smtClean="0">
                <a:latin typeface="Times New Roman" pitchFamily="18" charset="0"/>
                <a:cs typeface="Times New Roman" pitchFamily="18" charset="0"/>
              </a:rPr>
              <a:t> (ФГБОУ ВО </a:t>
            </a:r>
            <a:r>
              <a:rPr lang="ru-RU" sz="1000" b="1" cap="all" dirty="0" err="1" smtClean="0">
                <a:latin typeface="Times New Roman" pitchFamily="18" charset="0"/>
                <a:cs typeface="Times New Roman" pitchFamily="18" charset="0"/>
              </a:rPr>
              <a:t>ргау</a:t>
            </a:r>
            <a:r>
              <a:rPr lang="ru-RU" sz="1000" b="1" cap="all" dirty="0" smtClean="0">
                <a:latin typeface="Times New Roman" pitchFamily="18" charset="0"/>
                <a:cs typeface="Times New Roman" pitchFamily="18" charset="0"/>
              </a:rPr>
              <a:t> - МСХА 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имени К.А. Тимирязева</a:t>
            </a:r>
            <a:r>
              <a:rPr lang="ru-RU" sz="1000" b="1" cap="all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latin typeface="Times New Roman" pitchFamily="18" charset="0"/>
                <a:cs typeface="Times New Roman" pitchFamily="18" charset="0"/>
              </a:rPr>
            </a:b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48" y="3357568"/>
            <a:ext cx="4200532" cy="928694"/>
          </a:xfrm>
        </p:spPr>
        <p:txBody>
          <a:bodyPr>
            <a:normAutofit fontScale="40000" lnSpcReduction="20000"/>
          </a:bodyPr>
          <a:lstStyle/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В.А.. </a:t>
            </a:r>
            <a:r>
              <a:rPr lang="ru-RU" sz="2400" dirty="0" err="1" smtClean="0">
                <a:solidFill>
                  <a:schemeClr val="tx1"/>
                </a:solidFill>
              </a:rPr>
              <a:t>Алябьева</a:t>
            </a:r>
            <a:r>
              <a:rPr lang="ru-RU" sz="2400" dirty="0" smtClean="0">
                <a:solidFill>
                  <a:schemeClr val="tx1"/>
                </a:solidFill>
              </a:rPr>
              <a:t>., </a:t>
            </a:r>
            <a:r>
              <a:rPr lang="ru-RU" sz="2400" dirty="0" smtClean="0">
                <a:solidFill>
                  <a:schemeClr val="tx1"/>
                </a:solidFill>
              </a:rPr>
              <a:t>студентка гуманитарно-педагогического факультета ФГБОУ ВО РГАУ-МСХА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 имени К.А. Тимирязева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Л.В. Евграфова, </a:t>
            </a:r>
            <a:r>
              <a:rPr lang="ru-RU" sz="2400" dirty="0" err="1" smtClean="0">
                <a:solidFill>
                  <a:schemeClr val="tx1"/>
                </a:solidFill>
              </a:rPr>
              <a:t>к.э.н</a:t>
            </a:r>
            <a:r>
              <a:rPr lang="ru-RU" sz="2400" dirty="0" smtClean="0">
                <a:solidFill>
                  <a:schemeClr val="tx1"/>
                </a:solidFill>
              </a:rPr>
              <a:t>. доцент кафедры государственного и муниципального управления гуманитарно-педагогического факультета ФГБОУ ВО РГАУ-МСХА имени К.А. Тимирязева</a:t>
            </a:r>
          </a:p>
          <a:p>
            <a:pPr algn="r"/>
            <a:endParaRPr lang="ru-RU" dirty="0"/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1142976" y="2214560"/>
            <a:ext cx="7286676" cy="728656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/>
          <a:p>
            <a:pPr algn="ctr"/>
            <a:r>
              <a:rPr lang="ru-RU" sz="4000" b="1" cap="all" dirty="0" smtClean="0"/>
              <a:t>Экономическая эффективность формирования </a:t>
            </a:r>
            <a:r>
              <a:rPr lang="ru-RU" sz="4000" b="1" cap="all" dirty="0" err="1" smtClean="0"/>
              <a:t>агротуристической</a:t>
            </a:r>
            <a:r>
              <a:rPr lang="ru-RU" sz="4000" b="1" cap="all" dirty="0" smtClean="0"/>
              <a:t> кластерной структуры в Калининградской области</a:t>
            </a:r>
            <a:endParaRPr lang="ru-RU" sz="4000" dirty="0"/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3357554" y="4500576"/>
            <a:ext cx="2500330" cy="2857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Москва, 2020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0" name="AutoShape 2" descr="МСХ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171" name="Picture 3" descr="C:\Users\Дом\Downloads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1071552"/>
            <a:ext cx="733425" cy="714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Кластерный подход в </a:t>
            </a:r>
            <a:r>
              <a:rPr lang="ru-RU" sz="2000" dirty="0" err="1" smtClean="0"/>
              <a:t>агротуристической</a:t>
            </a:r>
            <a:r>
              <a:rPr lang="ru-RU" sz="2000" dirty="0" smtClean="0"/>
              <a:t> деятельности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dirty="0" smtClean="0"/>
              <a:t>Общепринято считать, </a:t>
            </a:r>
            <a:r>
              <a:rPr lang="ru-RU" b="1" dirty="0" smtClean="0"/>
              <a:t>что концепция кластера </a:t>
            </a:r>
            <a:r>
              <a:rPr lang="ru-RU" dirty="0" smtClean="0"/>
              <a:t>была введена в финансовую и управленческую практику Майклом Портером. В 1990 году он опубликовал свою работу "Конкурентные преимущества стран", в которой представил основные определения и концепции кластерного подхода.  Портер сумел систематизировать и обобщить накопленный теоретический и практический опыт.</a:t>
            </a:r>
          </a:p>
          <a:p>
            <a:r>
              <a:rPr lang="ru-RU" dirty="0" smtClean="0"/>
              <a:t>Если вдуматься в понятие </a:t>
            </a:r>
            <a:r>
              <a:rPr lang="ru-RU" dirty="0" err="1" smtClean="0"/>
              <a:t>агротуристического</a:t>
            </a:r>
            <a:r>
              <a:rPr lang="ru-RU" dirty="0" smtClean="0"/>
              <a:t> кластера, то становится ясно, что он состоит из трех различных элементов в своей структуре: сельского хозяйства, туризма и экологии. Важным условием кластерного подхода является то, что участники такого взаимовыгодного объединения (</a:t>
            </a:r>
            <a:r>
              <a:rPr lang="ru-RU" dirty="0" err="1" smtClean="0"/>
              <a:t>агроусадьбы</a:t>
            </a:r>
            <a:r>
              <a:rPr lang="ru-RU" dirty="0" smtClean="0"/>
              <a:t>, туристические объекты, культурно-развлекательные учреждения и др.) все равно должны быть конкурентоспособными. Основным фактором формирования кластера являются </a:t>
            </a:r>
            <a:r>
              <a:rPr lang="ru-RU" dirty="0" err="1" smtClean="0"/>
              <a:t>агротуристические</a:t>
            </a:r>
            <a:r>
              <a:rPr lang="ru-RU" dirty="0" smtClean="0"/>
              <a:t> ресурсы (природные, культурно-исторические, архитектурные, информационные, инфраструктурные).</a:t>
            </a:r>
          </a:p>
          <a:p>
            <a:r>
              <a:rPr lang="ru-RU" b="1" dirty="0" smtClean="0"/>
              <a:t>Целью данной работы является </a:t>
            </a:r>
            <a:r>
              <a:rPr lang="ru-RU" dirty="0" smtClean="0"/>
              <a:t>изучение особенностей устойчивого развития структуры </a:t>
            </a:r>
            <a:r>
              <a:rPr lang="ru-RU" dirty="0" err="1" smtClean="0"/>
              <a:t>агротуристического</a:t>
            </a:r>
            <a:r>
              <a:rPr lang="ru-RU" dirty="0" smtClean="0"/>
              <a:t> кластера на региональном (территориальном) уровне.</a:t>
            </a:r>
          </a:p>
          <a:p>
            <a:r>
              <a:rPr lang="ru-RU" b="1" dirty="0" smtClean="0"/>
              <a:t>В работе ставятся задачи </a:t>
            </a:r>
            <a:r>
              <a:rPr lang="ru-RU" dirty="0" smtClean="0"/>
              <a:t>анализа современного состояния объектов </a:t>
            </a:r>
            <a:r>
              <a:rPr lang="ru-RU" dirty="0" err="1" smtClean="0"/>
              <a:t>агротуризма</a:t>
            </a:r>
            <a:r>
              <a:rPr lang="ru-RU" dirty="0" smtClean="0"/>
              <a:t>, которые станут основными векторами устойчивого развития региона, разработка универсальной структурной модели </a:t>
            </a:r>
            <a:r>
              <a:rPr lang="ru-RU" dirty="0" err="1" smtClean="0"/>
              <a:t>агротуристического</a:t>
            </a:r>
            <a:r>
              <a:rPr lang="ru-RU" dirty="0" smtClean="0"/>
              <a:t> кластера в Калининградской области и разработка формулы расчета синергетического эффекта участников этого кластера. Учитывая, что в настоящее время исследований в этом направлении недостаточно, полученные результаты являются актуальными и имеют практическое значение.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Методы формирования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агротуристического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кластера в регионе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dirty="0" smtClean="0"/>
              <a:t>В связи со сложностью привлечения туристов на </a:t>
            </a:r>
            <a:r>
              <a:rPr lang="ru-RU" dirty="0" err="1" smtClean="0"/>
              <a:t>агроферму</a:t>
            </a:r>
            <a:r>
              <a:rPr lang="ru-RU" dirty="0" smtClean="0"/>
              <a:t> и организации там хорошего отдыха и уровня жизни, количество участников </a:t>
            </a:r>
            <a:r>
              <a:rPr lang="ru-RU" dirty="0" err="1" smtClean="0"/>
              <a:t>агротуристического</a:t>
            </a:r>
            <a:r>
              <a:rPr lang="ru-RU" dirty="0" smtClean="0"/>
              <a:t> кластера не ограничено. Поэтому необходимо представить всю цепочку форм </a:t>
            </a:r>
            <a:r>
              <a:rPr lang="ru-RU" dirty="0" err="1" smtClean="0"/>
              <a:t>агротуризма</a:t>
            </a:r>
            <a:r>
              <a:rPr lang="ru-RU" dirty="0" smtClean="0"/>
              <a:t>. Мы предлагаем универсальную структуру </a:t>
            </a:r>
            <a:r>
              <a:rPr lang="ru-RU" dirty="0" err="1" smtClean="0"/>
              <a:t>агротуристического</a:t>
            </a:r>
            <a:r>
              <a:rPr lang="ru-RU" dirty="0" smtClean="0"/>
              <a:t> кластера (табл.1). Основной данного кластера является оказание определенного вида туристских услуг конкретным хозяйствующим субъектом (1 блок). Следующим звеном в цепочке оказания </a:t>
            </a:r>
            <a:r>
              <a:rPr lang="ru-RU" dirty="0" err="1" smtClean="0"/>
              <a:t>агротуристических</a:t>
            </a:r>
            <a:r>
              <a:rPr lang="ru-RU" dirty="0" smtClean="0"/>
              <a:t> услуг является сам процесс формирования </a:t>
            </a:r>
            <a:r>
              <a:rPr lang="ru-RU" dirty="0" err="1" smtClean="0"/>
              <a:t>агротуристических</a:t>
            </a:r>
            <a:r>
              <a:rPr lang="ru-RU" dirty="0" smtClean="0"/>
              <a:t> услуг (Блок 2). Этот процесс распространяется на поставщиков и подрядчиков услуг и на тех, кто занимается производством туристских продуктов, независимо от их территориальной связи. </a:t>
            </a:r>
          </a:p>
          <a:p>
            <a:r>
              <a:rPr lang="ru-RU" dirty="0" smtClean="0"/>
              <a:t>Итак, мы приближаемся к следующему процессу (Блок 3).  Сюда входят все организации, оказывающие непосредственное влияние на реализацию услуг </a:t>
            </a:r>
            <a:r>
              <a:rPr lang="ru-RU" dirty="0" err="1" smtClean="0"/>
              <a:t>агротуризма</a:t>
            </a:r>
            <a:r>
              <a:rPr lang="ru-RU" dirty="0" smtClean="0"/>
              <a:t> и входящие в состав кластера. Основными пользователями  </a:t>
            </a:r>
            <a:r>
              <a:rPr lang="ru-RU" dirty="0" err="1" smtClean="0"/>
              <a:t>агротуристических</a:t>
            </a:r>
            <a:r>
              <a:rPr lang="ru-RU" dirty="0" smtClean="0"/>
              <a:t> услуг </a:t>
            </a:r>
            <a:r>
              <a:rPr lang="ru-RU" dirty="0" err="1" smtClean="0"/>
              <a:t>явояются</a:t>
            </a:r>
            <a:r>
              <a:rPr lang="ru-RU" dirty="0" smtClean="0"/>
              <a:t> физические, юридические лица (блок 4). Не стоит забывать и о процессе воспроизводства ресурсов для оказания услуг (блок 5). </a:t>
            </a:r>
            <a:endParaRPr lang="ru-RU" dirty="0"/>
          </a:p>
        </p:txBody>
      </p:sp>
      <p:pic>
        <p:nvPicPr>
          <p:cNvPr id="20482" name="Picture 2" descr="C:\Users\Дом\Downloads\Безымянный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1285866"/>
            <a:ext cx="4038600" cy="29553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Формула расчета потенциального количества участников кластера, дополненная показателем - количество предприятий, связанных с деятельностью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агротуризма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где </a:t>
            </a:r>
            <a:r>
              <a:rPr lang="ru-RU" dirty="0" err="1" smtClean="0"/>
              <a:t>n</a:t>
            </a:r>
            <a:r>
              <a:rPr lang="ru-RU" dirty="0" smtClean="0"/>
              <a:t> – количество районов, входящих в кластер; </a:t>
            </a:r>
          </a:p>
          <a:p>
            <a:r>
              <a:rPr lang="ru-RU" dirty="0" err="1" smtClean="0"/>
              <a:t>Ai</a:t>
            </a:r>
            <a:r>
              <a:rPr lang="ru-RU" dirty="0" smtClean="0"/>
              <a:t> – количество </a:t>
            </a:r>
            <a:r>
              <a:rPr lang="ru-RU" dirty="0" err="1" smtClean="0"/>
              <a:t>агроусадеб</a:t>
            </a:r>
            <a:r>
              <a:rPr lang="ru-RU" dirty="0" smtClean="0"/>
              <a:t> в регионе; </a:t>
            </a:r>
          </a:p>
          <a:p>
            <a:r>
              <a:rPr lang="ru-RU" dirty="0" err="1" smtClean="0"/>
              <a:t>Kinv</a:t>
            </a:r>
            <a:r>
              <a:rPr lang="ru-RU" dirty="0" smtClean="0"/>
              <a:t> – коэффициент инновационной активности;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Ca</a:t>
            </a:r>
            <a:r>
              <a:rPr lang="ru-RU" dirty="0" smtClean="0"/>
              <a:t>– количество предприятий сопутствующих </a:t>
            </a:r>
            <a:r>
              <a:rPr lang="ru-RU" dirty="0" err="1" smtClean="0"/>
              <a:t>агротуристической</a:t>
            </a:r>
            <a:r>
              <a:rPr lang="ru-RU" dirty="0" smtClean="0"/>
              <a:t> деятельности;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Ainv</a:t>
            </a:r>
            <a:r>
              <a:rPr lang="ru-RU" dirty="0" smtClean="0"/>
              <a:t> – количество </a:t>
            </a:r>
            <a:r>
              <a:rPr lang="ru-RU" dirty="0" err="1" smtClean="0"/>
              <a:t>агроусадеб</a:t>
            </a:r>
            <a:r>
              <a:rPr lang="ru-RU" dirty="0" smtClean="0"/>
              <a:t>, планирующих использовать инновации (входить в кластер); </a:t>
            </a:r>
            <a:r>
              <a:rPr lang="ru-RU" dirty="0" err="1" smtClean="0"/>
              <a:t>Aобщ</a:t>
            </a:r>
            <a:r>
              <a:rPr lang="ru-RU" dirty="0" smtClean="0"/>
              <a:t> – общее количество </a:t>
            </a:r>
            <a:r>
              <a:rPr lang="ru-RU" dirty="0" err="1" smtClean="0"/>
              <a:t>агроусадеб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5" name="Picture 2"/>
          <p:cNvPicPr>
            <a:picLocks noGrp="1"/>
          </p:cNvPicPr>
          <p:nvPr>
            <p:ph sz="half" idx="1"/>
          </p:nvPr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1500166" y="1571618"/>
            <a:ext cx="1562100" cy="485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3"/>
          <p:cNvPicPr/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1857356" y="2643188"/>
            <a:ext cx="1086736" cy="4465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sz="half" idx="1"/>
          </p:nvPr>
        </p:nvSpPr>
        <p:spPr>
          <a:xfrm>
            <a:off x="457200" y="357172"/>
            <a:ext cx="2686040" cy="4237451"/>
          </a:xfrm>
        </p:spPr>
        <p:txBody>
          <a:bodyPr>
            <a:normAutofit/>
          </a:bodyPr>
          <a:lstStyle/>
          <a:p>
            <a:pPr algn="ctr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Формирование комплекса мероприятий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агротуристического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кластера на примере Калининградской области</a:t>
            </a:r>
            <a:endParaRPr lang="ru-RU" sz="2000" dirty="0"/>
          </a:p>
        </p:txBody>
      </p:sp>
      <p:pic>
        <p:nvPicPr>
          <p:cNvPr id="10" name="Picture 2" descr="C:\Users\Дом\Downloads\Безымянный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857620" y="142858"/>
            <a:ext cx="3972439" cy="44513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Структурная модель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агротуристического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комплекса Калининградской области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" name="Содержимое 5" descr="C:\Users\Дом\Downloads\фото\Безымянный.pn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214429"/>
            <a:ext cx="4686613" cy="2911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Схема расчета комплексного синергетического эффекта устойчивого развития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агротуризма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Синергетический (</a:t>
            </a:r>
            <a:r>
              <a:rPr lang="ru-RU" dirty="0" err="1" smtClean="0"/>
              <a:t>взаимоусиливающий</a:t>
            </a:r>
            <a:r>
              <a:rPr lang="ru-RU" dirty="0" smtClean="0"/>
              <a:t>) эффект </a:t>
            </a:r>
            <a:r>
              <a:rPr lang="ru-RU" i="1" dirty="0" smtClean="0"/>
              <a:t>реализации проекта</a:t>
            </a:r>
            <a:r>
              <a:rPr lang="ru-RU" dirty="0" smtClean="0"/>
              <a:t> кластера </a:t>
            </a:r>
            <a:r>
              <a:rPr lang="ru-RU" dirty="0" err="1" smtClean="0"/>
              <a:t>агротуризма</a:t>
            </a:r>
            <a:r>
              <a:rPr lang="ru-RU" dirty="0" smtClean="0"/>
              <a:t> </a:t>
            </a:r>
          </a:p>
          <a:p>
            <a:endParaRPr lang="ru-RU" dirty="0" smtClean="0"/>
          </a:p>
          <a:p>
            <a:r>
              <a:rPr lang="ru-RU" dirty="0" err="1" smtClean="0"/>
              <a:t>INTi</a:t>
            </a:r>
            <a:r>
              <a:rPr lang="ru-RU" baseline="-25000" dirty="0" err="1" smtClean="0"/>
              <a:t>сэф</a:t>
            </a:r>
            <a:r>
              <a:rPr lang="ru-RU" dirty="0" smtClean="0"/>
              <a:t> = </a:t>
            </a:r>
            <a:r>
              <a:rPr lang="ru-RU" dirty="0" err="1" smtClean="0"/>
              <a:t>f</a:t>
            </a:r>
            <a:r>
              <a:rPr lang="ru-RU" dirty="0" smtClean="0"/>
              <a:t> (</a:t>
            </a:r>
            <a:r>
              <a:rPr lang="ru-RU" dirty="0" err="1" smtClean="0"/>
              <a:t>Эф</a:t>
            </a:r>
            <a:r>
              <a:rPr lang="ru-RU" baseline="-25000" dirty="0" err="1" smtClean="0"/>
              <a:t>нп,</a:t>
            </a:r>
            <a:r>
              <a:rPr lang="ru-RU" dirty="0" err="1" smtClean="0"/>
              <a:t>Эф</a:t>
            </a:r>
            <a:r>
              <a:rPr lang="ru-RU" baseline="-25000" dirty="0" err="1" smtClean="0"/>
              <a:t>п</a:t>
            </a:r>
            <a:r>
              <a:rPr lang="ru-RU" dirty="0" smtClean="0"/>
              <a:t>, </a:t>
            </a:r>
            <a:r>
              <a:rPr lang="ru-RU" dirty="0" err="1" smtClean="0"/>
              <a:t>Эф</a:t>
            </a:r>
            <a:r>
              <a:rPr lang="ru-RU" baseline="-25000" dirty="0" err="1" smtClean="0"/>
              <a:t>ЧК</a:t>
            </a:r>
            <a:r>
              <a:rPr lang="ru-RU" dirty="0" smtClean="0"/>
              <a:t>, </a:t>
            </a:r>
            <a:r>
              <a:rPr lang="ru-RU" dirty="0" err="1" smtClean="0"/>
              <a:t>Эф</a:t>
            </a:r>
            <a:r>
              <a:rPr lang="ru-RU" baseline="-25000" dirty="0" err="1" smtClean="0"/>
              <a:t>ур</a:t>
            </a:r>
            <a:r>
              <a:rPr lang="ru-RU" dirty="0" smtClean="0"/>
              <a:t>… </a:t>
            </a:r>
            <a:r>
              <a:rPr lang="ru-RU" dirty="0" err="1" smtClean="0"/>
              <a:t>Эф</a:t>
            </a:r>
            <a:r>
              <a:rPr lang="ru-RU" baseline="-25000" dirty="0" err="1" smtClean="0"/>
              <a:t>n</a:t>
            </a:r>
            <a:r>
              <a:rPr lang="ru-RU" dirty="0" smtClean="0"/>
              <a:t>)→</a:t>
            </a:r>
            <a:r>
              <a:rPr lang="ru-RU" dirty="0" err="1" smtClean="0"/>
              <a:t>max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Комплексный синергический эффект устойчивого развития </a:t>
            </a:r>
          </a:p>
          <a:p>
            <a:r>
              <a:rPr lang="ru-RU" cap="small" dirty="0" err="1" smtClean="0"/>
              <a:t>INT</a:t>
            </a:r>
            <a:r>
              <a:rPr lang="ru-RU" cap="small" baseline="-25000" dirty="0" err="1" smtClean="0"/>
              <a:t>сэур</a:t>
            </a:r>
            <a:r>
              <a:rPr lang="ru-RU" cap="small" dirty="0" smtClean="0"/>
              <a:t> = ∑→</a:t>
            </a:r>
            <a:r>
              <a:rPr lang="ru-RU" cap="small" dirty="0" err="1" smtClean="0"/>
              <a:t>max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7" name="Содержимое 6" descr="C:\Users\Дом\Downloads\фото\Безымянный.png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91315"/>
            <a:ext cx="4038600" cy="2411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520</Words>
  <Application>Microsoft Office PowerPoint</Application>
  <PresentationFormat>Экран (16:9)</PresentationFormat>
  <Paragraphs>31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МИНИСТЕРСТВО СЕЛЬСКОГО ХОЗЯЙСТВА РОССИЙСКОЙ ФЕДЕРАЦИИ  Федеральное государственное Бюджетное образовательное учреждение  высшего  образования  «российский государственный аграрный университет – МСха имени К.А. Тимирязева»  (ФГБОУ ВО ргау - МСХА имени К.А. Тимирязева) </vt:lpstr>
      <vt:lpstr>Кластерный подход в агротуристической деятельности</vt:lpstr>
      <vt:lpstr>  Методы формирования агротуристического кластера в регионе </vt:lpstr>
      <vt:lpstr>Формула расчета потенциального количества участников кластера, дополненная показателем - количество предприятий, связанных с деятельностью агротуризма</vt:lpstr>
      <vt:lpstr>Слайд 5</vt:lpstr>
      <vt:lpstr>  Структурная модель агротуристического комплекса Калининградской области </vt:lpstr>
      <vt:lpstr>  Схема расчета комплексного синергетического эффекта устойчивого развития агротуризма 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Федеральное государственное казенное общеобразовательное учреждение «Московское президентское кадетское училище имени М.А. Шолохова войск национальной гвардии  Российской Федерации»</dc:title>
  <dc:creator>Windows User</dc:creator>
  <cp:lastModifiedBy>Windows User</cp:lastModifiedBy>
  <cp:revision>17</cp:revision>
  <dcterms:created xsi:type="dcterms:W3CDTF">2020-04-16T17:26:08Z</dcterms:created>
  <dcterms:modified xsi:type="dcterms:W3CDTF">2020-05-22T16:52:09Z</dcterms:modified>
</cp:coreProperties>
</file>