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1" r:id="rId6"/>
    <p:sldId id="261" r:id="rId7"/>
    <p:sldId id="27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6256000" cy="9144000"/>
  <p:notesSz cx="9144000" cy="16256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Quattrocento Sans" panose="020B0604020202020204" charset="0"/>
      <p:regular r:id="rId22"/>
    </p:embeddedFont>
    <p:embeddedFont>
      <p:font typeface="Liter" panose="020B0604020202020204" charset="0"/>
      <p:regular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0" d="100"/>
          <a:sy n="90" d="100"/>
        </p:scale>
        <p:origin x="12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2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58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04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"/><Relationship Id="rId3" Type="http://schemas.openxmlformats.org/officeDocument/2006/relationships/hyperlink" Target="mailto:zoo@rgau-msha.ru" TargetMode="External"/><Relationship Id="rId7" Type="http://schemas.openxmlformats.org/officeDocument/2006/relationships/hyperlink" Target="https://www.gosuslugi.r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rudvsem.ru" TargetMode="External"/><Relationship Id="rId5" Type="http://schemas.openxmlformats.org/officeDocument/2006/relationships/hyperlink" Target="http://www.timacad.ru/" TargetMode="External"/><Relationship Id="rId4" Type="http://schemas.openxmlformats.org/officeDocument/2006/relationships/hyperlink" Target="mailto:priem@timacad.r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timacad.ru" TargetMode="External"/><Relationship Id="rId4" Type="http://schemas.openxmlformats.org/officeDocument/2006/relationships/hyperlink" Target="mailto:priem@timacad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rudvsem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kijhzuhv7nnyo/mnt/agents/output/tselevoe-obuchenie/images/5_Russian_State_Agrarian_University.png"/>
          <p:cNvPicPr>
            <a:picLocks noChangeAspect="1"/>
          </p:cNvPicPr>
          <p:nvPr/>
        </p:nvPicPr>
        <p:blipFill>
          <a:blip r:embed="rId3"/>
          <a:srcRect t="7796" b="7796"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 flip="none" rotWithShape="1">
            <a:gsLst>
              <a:gs pos="0">
                <a:srgbClr val="1B5E20">
                  <a:alpha val="90000"/>
                </a:srgbClr>
              </a:gs>
              <a:gs pos="50000">
                <a:srgbClr val="1B5E20">
                  <a:alpha val="80000"/>
                </a:srgbClr>
              </a:gs>
              <a:gs pos="100000">
                <a:srgbClr val="1B5E20">
                  <a:alpha val="95000"/>
                </a:srgbClr>
              </a:gs>
            </a:gsLst>
            <a:lin ang="5400000" scaled="1"/>
          </a:gradFill>
          <a:ln w="12700">
            <a:solidFill>
              <a:srgbClr val="333333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1270000" y="3241155"/>
            <a:ext cx="13716000" cy="889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800" b="1" kern="0" spc="4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ЦЕЛЕВОЕ ОБУЧЕНИЕ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318000" y="4257155"/>
            <a:ext cx="7620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600" kern="0" spc="300" dirty="0">
                <a:solidFill>
                  <a:srgbClr val="C9A227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ПРИЁМНАЯ КАМПАНИЯ 2026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6223000" y="5019155"/>
            <a:ext cx="3810000" cy="38100"/>
          </a:xfrm>
          <a:prstGeom prst="rect">
            <a:avLst/>
          </a:prstGeom>
          <a:solidFill>
            <a:srgbClr val="C9A227"/>
          </a:solidFill>
          <a:ln/>
        </p:spPr>
      </p:sp>
      <p:sp>
        <p:nvSpPr>
          <p:cNvPr id="7" name="Text 4"/>
          <p:cNvSpPr/>
          <p:nvPr/>
        </p:nvSpPr>
        <p:spPr>
          <a:xfrm>
            <a:off x="3181499" y="0"/>
            <a:ext cx="12700000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Российский государственный аграрный университет – МСХА имени К.А. Тимирязева</a:t>
            </a:r>
            <a:endParaRPr lang="en-US" dirty="0"/>
          </a:p>
        </p:txBody>
      </p:sp>
      <p:sp>
        <p:nvSpPr>
          <p:cNvPr id="8" name="Text 5"/>
          <p:cNvSpPr/>
          <p:nvPr/>
        </p:nvSpPr>
        <p:spPr>
          <a:xfrm>
            <a:off x="5013251" y="635000"/>
            <a:ext cx="762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FFFFFF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Институт зоотехнии и биологии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2508693" y="7302500"/>
            <a:ext cx="11430000" cy="19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60000"/>
              </a:lnSpc>
            </a:pPr>
            <a:r>
              <a:rPr lang="en-US" sz="16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Бесплатное обучение | Гарантия трудоустройства | Практика с 1–2 курса</a:t>
            </a:r>
            <a:endParaRPr lang="en-US" sz="1600" dirty="0"/>
          </a:p>
          <a:p>
            <a:pPr algn="ctr">
              <a:lnSpc>
                <a:spcPct val="160000"/>
              </a:lnSpc>
            </a:pPr>
            <a:r>
              <a:rPr lang="en-US" sz="16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Отдельный конкурс | Дополнительная стипендия | Общежитие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0" y="9017000"/>
            <a:ext cx="16256000" cy="127000"/>
          </a:xfrm>
          <a:prstGeom prst="rect">
            <a:avLst/>
          </a:prstGeom>
          <a:solidFill>
            <a:srgbClr val="C9A227"/>
          </a:solidFill>
          <a:ln/>
        </p:spPr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49" y="165029"/>
            <a:ext cx="1605900" cy="156667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62000" y="317500"/>
            <a:ext cx="12700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3000" b="1" dirty="0">
                <a:solidFill>
                  <a:srgbClr val="2E7D32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Пошаговая инструкция — Шаг 3</a:t>
            </a:r>
            <a:endParaRPr lang="en-US" sz="3000" dirty="0"/>
          </a:p>
        </p:txBody>
      </p:sp>
      <p:sp>
        <p:nvSpPr>
          <p:cNvPr id="4" name="Shape 1"/>
          <p:cNvSpPr/>
          <p:nvPr/>
        </p:nvSpPr>
        <p:spPr>
          <a:xfrm>
            <a:off x="762000" y="1206500"/>
            <a:ext cx="635000" cy="635000"/>
          </a:xfrm>
          <a:prstGeom prst="ellipse">
            <a:avLst/>
          </a:prstGeom>
          <a:solidFill>
            <a:srgbClr val="2E7D32"/>
          </a:solidFill>
          <a:ln/>
        </p:spPr>
      </p:sp>
      <p:sp>
        <p:nvSpPr>
          <p:cNvPr id="5" name="Text 2"/>
          <p:cNvSpPr/>
          <p:nvPr/>
        </p:nvSpPr>
        <p:spPr>
          <a:xfrm>
            <a:off x="762000" y="1206500"/>
            <a:ext cx="635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1587500" y="1206500"/>
            <a:ext cx="8890000" cy="444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4A4A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Подача документов в РГАУ-МСХА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62000" y="2095500"/>
            <a:ext cx="381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4A4A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Способы подачи:</a:t>
            </a:r>
            <a:endParaRPr lang="en-US" sz="2200" dirty="0"/>
          </a:p>
        </p:txBody>
      </p:sp>
      <p:sp>
        <p:nvSpPr>
          <p:cNvPr id="8" name="Shape 5"/>
          <p:cNvSpPr/>
          <p:nvPr/>
        </p:nvSpPr>
        <p:spPr>
          <a:xfrm>
            <a:off x="762000" y="2603500"/>
            <a:ext cx="7112000" cy="2032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  <a:effectLst>
            <a:outerShdw blurRad="76200" dist="25400" dir="5400000" algn="bl" rotWithShape="0">
              <a:srgbClr val="000000">
                <a:alpha val="7059"/>
              </a:srgbClr>
            </a:outerShdw>
          </a:effectLst>
        </p:spPr>
      </p:sp>
      <p:sp>
        <p:nvSpPr>
          <p:cNvPr id="9" name="Shape 6"/>
          <p:cNvSpPr/>
          <p:nvPr/>
        </p:nvSpPr>
        <p:spPr>
          <a:xfrm>
            <a:off x="1079500" y="2857500"/>
            <a:ext cx="381000" cy="508000"/>
          </a:xfrm>
          <a:custGeom>
            <a:avLst/>
            <a:gdLst/>
            <a:ahLst/>
            <a:cxnLst/>
            <a:rect l="l" t="t" r="r" b="b"/>
            <a:pathLst>
              <a:path w="381000" h="508000">
                <a:moveTo>
                  <a:pt x="15875" y="63500"/>
                </a:moveTo>
                <a:cubicBezTo>
                  <a:pt x="15875" y="28476"/>
                  <a:pt x="44351" y="0"/>
                  <a:pt x="79375" y="0"/>
                </a:cubicBezTo>
                <a:lnTo>
                  <a:pt x="301625" y="0"/>
                </a:lnTo>
                <a:cubicBezTo>
                  <a:pt x="336649" y="0"/>
                  <a:pt x="365125" y="28476"/>
                  <a:pt x="365125" y="63500"/>
                </a:cubicBezTo>
                <a:lnTo>
                  <a:pt x="365125" y="444500"/>
                </a:lnTo>
                <a:cubicBezTo>
                  <a:pt x="365125" y="479524"/>
                  <a:pt x="336649" y="508000"/>
                  <a:pt x="301625" y="508000"/>
                </a:cubicBezTo>
                <a:lnTo>
                  <a:pt x="79375" y="508000"/>
                </a:lnTo>
                <a:cubicBezTo>
                  <a:pt x="44351" y="508000"/>
                  <a:pt x="15875" y="479524"/>
                  <a:pt x="15875" y="444500"/>
                </a:cubicBezTo>
                <a:lnTo>
                  <a:pt x="15875" y="63500"/>
                </a:lnTo>
                <a:close/>
                <a:moveTo>
                  <a:pt x="127000" y="436563"/>
                </a:moveTo>
                <a:cubicBezTo>
                  <a:pt x="127000" y="449759"/>
                  <a:pt x="137616" y="460375"/>
                  <a:pt x="150813" y="460375"/>
                </a:cubicBezTo>
                <a:lnTo>
                  <a:pt x="230188" y="460375"/>
                </a:lnTo>
                <a:cubicBezTo>
                  <a:pt x="243384" y="460375"/>
                  <a:pt x="254000" y="449759"/>
                  <a:pt x="254000" y="436563"/>
                </a:cubicBezTo>
                <a:cubicBezTo>
                  <a:pt x="254000" y="423366"/>
                  <a:pt x="243384" y="412750"/>
                  <a:pt x="230188" y="412750"/>
                </a:cubicBezTo>
                <a:lnTo>
                  <a:pt x="150813" y="412750"/>
                </a:lnTo>
                <a:cubicBezTo>
                  <a:pt x="137616" y="412750"/>
                  <a:pt x="127000" y="423366"/>
                  <a:pt x="127000" y="436563"/>
                </a:cubicBezTo>
                <a:close/>
                <a:moveTo>
                  <a:pt x="301625" y="63500"/>
                </a:moveTo>
                <a:lnTo>
                  <a:pt x="79375" y="63500"/>
                </a:lnTo>
                <a:lnTo>
                  <a:pt x="79375" y="365125"/>
                </a:lnTo>
                <a:lnTo>
                  <a:pt x="301625" y="365125"/>
                </a:lnTo>
                <a:lnTo>
                  <a:pt x="301625" y="63500"/>
                </a:lnTo>
                <a:close/>
              </a:path>
            </a:pathLst>
          </a:custGeom>
          <a:solidFill>
            <a:srgbClr val="2E7D32"/>
          </a:solidFill>
          <a:ln/>
        </p:spPr>
      </p:sp>
      <p:sp>
        <p:nvSpPr>
          <p:cNvPr id="10" name="Text 7"/>
          <p:cNvSpPr/>
          <p:nvPr/>
        </p:nvSpPr>
        <p:spPr>
          <a:xfrm>
            <a:off x="1714500" y="2730500"/>
            <a:ext cx="590550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Через портал «Госуслуги»</a:t>
            </a:r>
            <a:endParaRPr lang="en-US" sz="18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Электронная подача документов</a:t>
            </a:r>
            <a:endParaRPr lang="en-US" sz="18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600" u="sng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  <a:hlinkClick r:id="rId3" action="ppaction://hlinkfil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gosuslugi.ru</a:t>
            </a:r>
            <a:endParaRPr lang="en-US" sz="1800" dirty="0"/>
          </a:p>
        </p:txBody>
      </p:sp>
      <p:sp>
        <p:nvSpPr>
          <p:cNvPr id="11" name="Shape 8"/>
          <p:cNvSpPr/>
          <p:nvPr/>
        </p:nvSpPr>
        <p:spPr>
          <a:xfrm>
            <a:off x="8382000" y="2603500"/>
            <a:ext cx="7112000" cy="2032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  <a:effectLst>
            <a:outerShdw blurRad="76200" dist="25400" dir="5400000" algn="bl" rotWithShape="0">
              <a:srgbClr val="000000">
                <a:alpha val="7059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8636000" y="28575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69776" y="20042"/>
                </a:moveTo>
                <a:cubicBezTo>
                  <a:pt x="260052" y="14486"/>
                  <a:pt x="248047" y="14486"/>
                  <a:pt x="238224" y="20042"/>
                </a:cubicBezTo>
                <a:lnTo>
                  <a:pt x="15974" y="147042"/>
                </a:lnTo>
                <a:cubicBezTo>
                  <a:pt x="3473" y="154186"/>
                  <a:pt x="-2679" y="168870"/>
                  <a:pt x="992" y="182761"/>
                </a:cubicBezTo>
                <a:cubicBezTo>
                  <a:pt x="4663" y="196652"/>
                  <a:pt x="17363" y="206375"/>
                  <a:pt x="31750" y="206375"/>
                </a:cubicBezTo>
                <a:lnTo>
                  <a:pt x="63500" y="206375"/>
                </a:lnTo>
                <a:lnTo>
                  <a:pt x="63500" y="412750"/>
                </a:lnTo>
                <a:lnTo>
                  <a:pt x="63500" y="412750"/>
                </a:lnTo>
                <a:lnTo>
                  <a:pt x="12700" y="450850"/>
                </a:lnTo>
                <a:cubicBezTo>
                  <a:pt x="4663" y="456803"/>
                  <a:pt x="0" y="466229"/>
                  <a:pt x="0" y="476250"/>
                </a:cubicBezTo>
                <a:cubicBezTo>
                  <a:pt x="0" y="493812"/>
                  <a:pt x="14188" y="508000"/>
                  <a:pt x="31750" y="508000"/>
                </a:cubicBezTo>
                <a:lnTo>
                  <a:pt x="476250" y="508000"/>
                </a:lnTo>
                <a:cubicBezTo>
                  <a:pt x="493812" y="508000"/>
                  <a:pt x="508000" y="493812"/>
                  <a:pt x="508000" y="476250"/>
                </a:cubicBezTo>
                <a:cubicBezTo>
                  <a:pt x="508000" y="466229"/>
                  <a:pt x="503337" y="456803"/>
                  <a:pt x="495300" y="450850"/>
                </a:cubicBezTo>
                <a:lnTo>
                  <a:pt x="444500" y="412750"/>
                </a:lnTo>
                <a:lnTo>
                  <a:pt x="444500" y="206375"/>
                </a:lnTo>
                <a:lnTo>
                  <a:pt x="476250" y="206375"/>
                </a:lnTo>
                <a:cubicBezTo>
                  <a:pt x="490637" y="206375"/>
                  <a:pt x="503238" y="196652"/>
                  <a:pt x="506909" y="182761"/>
                </a:cubicBezTo>
                <a:cubicBezTo>
                  <a:pt x="510580" y="168870"/>
                  <a:pt x="504428" y="154186"/>
                  <a:pt x="491927" y="147042"/>
                </a:cubicBezTo>
                <a:lnTo>
                  <a:pt x="269677" y="20042"/>
                </a:lnTo>
                <a:close/>
                <a:moveTo>
                  <a:pt x="396875" y="206375"/>
                </a:moveTo>
                <a:lnTo>
                  <a:pt x="396875" y="412750"/>
                </a:lnTo>
                <a:lnTo>
                  <a:pt x="333375" y="412750"/>
                </a:lnTo>
                <a:lnTo>
                  <a:pt x="333375" y="206375"/>
                </a:lnTo>
                <a:lnTo>
                  <a:pt x="396875" y="206375"/>
                </a:lnTo>
                <a:close/>
                <a:moveTo>
                  <a:pt x="285750" y="206375"/>
                </a:moveTo>
                <a:lnTo>
                  <a:pt x="285750" y="412750"/>
                </a:lnTo>
                <a:lnTo>
                  <a:pt x="222250" y="412750"/>
                </a:lnTo>
                <a:lnTo>
                  <a:pt x="222250" y="206375"/>
                </a:lnTo>
                <a:lnTo>
                  <a:pt x="285750" y="206375"/>
                </a:lnTo>
                <a:close/>
                <a:moveTo>
                  <a:pt x="174625" y="206375"/>
                </a:moveTo>
                <a:lnTo>
                  <a:pt x="174625" y="412750"/>
                </a:lnTo>
                <a:lnTo>
                  <a:pt x="111125" y="412750"/>
                </a:lnTo>
                <a:lnTo>
                  <a:pt x="111125" y="206375"/>
                </a:lnTo>
                <a:lnTo>
                  <a:pt x="174625" y="206375"/>
                </a:lnTo>
                <a:close/>
                <a:moveTo>
                  <a:pt x="254000" y="95250"/>
                </a:moveTo>
                <a:cubicBezTo>
                  <a:pt x="271523" y="95250"/>
                  <a:pt x="285750" y="109477"/>
                  <a:pt x="285750" y="127000"/>
                </a:cubicBezTo>
                <a:cubicBezTo>
                  <a:pt x="285750" y="144523"/>
                  <a:pt x="271523" y="158750"/>
                  <a:pt x="254000" y="158750"/>
                </a:cubicBezTo>
                <a:cubicBezTo>
                  <a:pt x="236477" y="158750"/>
                  <a:pt x="222250" y="144523"/>
                  <a:pt x="222250" y="127000"/>
                </a:cubicBezTo>
                <a:cubicBezTo>
                  <a:pt x="222250" y="109477"/>
                  <a:pt x="236477" y="95250"/>
                  <a:pt x="254000" y="95250"/>
                </a:cubicBezTo>
                <a:close/>
              </a:path>
            </a:pathLst>
          </a:custGeom>
          <a:solidFill>
            <a:srgbClr val="2E7D32"/>
          </a:solidFill>
          <a:ln/>
        </p:spPr>
      </p:sp>
      <p:sp>
        <p:nvSpPr>
          <p:cNvPr id="13" name="Text 10"/>
          <p:cNvSpPr/>
          <p:nvPr/>
        </p:nvSpPr>
        <p:spPr>
          <a:xfrm>
            <a:off x="9334500" y="2730500"/>
            <a:ext cx="590550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Лично в Приёмную комиссию</a:t>
            </a:r>
            <a:endParaRPr lang="en-US" sz="18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г. Москва, ул. Верхняя аллея, д. 4</a:t>
            </a:r>
            <a:endParaRPr lang="en-US" sz="18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Приёмная комиссия РГАУ-МСХА</a:t>
            </a:r>
            <a:endParaRPr lang="en-US" sz="1800" dirty="0"/>
          </a:p>
        </p:txBody>
      </p:sp>
      <p:sp>
        <p:nvSpPr>
          <p:cNvPr id="14" name="Shape 11"/>
          <p:cNvSpPr/>
          <p:nvPr/>
        </p:nvSpPr>
        <p:spPr>
          <a:xfrm>
            <a:off x="762000" y="5080000"/>
            <a:ext cx="14732000" cy="1270000"/>
          </a:xfrm>
          <a:prstGeom prst="roundRect">
            <a:avLst>
              <a:gd name="adj" fmla="val 6000"/>
            </a:avLst>
          </a:prstGeom>
          <a:solidFill>
            <a:srgbClr val="E8F5E9"/>
          </a:solidFill>
          <a:ln w="25400">
            <a:solidFill>
              <a:srgbClr val="2E7D32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1174750" y="5397500"/>
            <a:ext cx="444500" cy="508000"/>
          </a:xfrm>
          <a:custGeom>
            <a:avLst/>
            <a:gdLst/>
            <a:ahLst/>
            <a:cxnLst/>
            <a:rect l="l" t="t" r="r" b="b"/>
            <a:pathLst>
              <a:path w="444500" h="508000">
                <a:moveTo>
                  <a:pt x="127000" y="0"/>
                </a:moveTo>
                <a:cubicBezTo>
                  <a:pt x="144562" y="0"/>
                  <a:pt x="158750" y="14188"/>
                  <a:pt x="158750" y="31750"/>
                </a:cubicBezTo>
                <a:lnTo>
                  <a:pt x="158750" y="63500"/>
                </a:lnTo>
                <a:lnTo>
                  <a:pt x="285750" y="63500"/>
                </a:lnTo>
                <a:lnTo>
                  <a:pt x="285750" y="31750"/>
                </a:lnTo>
                <a:cubicBezTo>
                  <a:pt x="285750" y="14188"/>
                  <a:pt x="299938" y="0"/>
                  <a:pt x="317500" y="0"/>
                </a:cubicBezTo>
                <a:cubicBezTo>
                  <a:pt x="335062" y="0"/>
                  <a:pt x="349250" y="14188"/>
                  <a:pt x="349250" y="31750"/>
                </a:cubicBezTo>
                <a:lnTo>
                  <a:pt x="349250" y="63500"/>
                </a:lnTo>
                <a:lnTo>
                  <a:pt x="381000" y="63500"/>
                </a:lnTo>
                <a:cubicBezTo>
                  <a:pt x="416024" y="63500"/>
                  <a:pt x="444500" y="91976"/>
                  <a:pt x="444500" y="127000"/>
                </a:cubicBezTo>
                <a:lnTo>
                  <a:pt x="444500" y="412750"/>
                </a:lnTo>
                <a:cubicBezTo>
                  <a:pt x="444500" y="447774"/>
                  <a:pt x="416024" y="476250"/>
                  <a:pt x="381000" y="476250"/>
                </a:cubicBezTo>
                <a:lnTo>
                  <a:pt x="63500" y="476250"/>
                </a:lnTo>
                <a:cubicBezTo>
                  <a:pt x="28476" y="476250"/>
                  <a:pt x="0" y="447774"/>
                  <a:pt x="0" y="412750"/>
                </a:cubicBezTo>
                <a:lnTo>
                  <a:pt x="0" y="127000"/>
                </a:lnTo>
                <a:cubicBezTo>
                  <a:pt x="0" y="91976"/>
                  <a:pt x="28476" y="63500"/>
                  <a:pt x="63500" y="63500"/>
                </a:cubicBezTo>
                <a:lnTo>
                  <a:pt x="95250" y="63500"/>
                </a:lnTo>
                <a:lnTo>
                  <a:pt x="95250" y="31750"/>
                </a:lnTo>
                <a:cubicBezTo>
                  <a:pt x="95250" y="14188"/>
                  <a:pt x="109438" y="0"/>
                  <a:pt x="127000" y="0"/>
                </a:cubicBezTo>
                <a:close/>
                <a:moveTo>
                  <a:pt x="305991" y="226913"/>
                </a:moveTo>
                <a:cubicBezTo>
                  <a:pt x="312936" y="215801"/>
                  <a:pt x="309562" y="201116"/>
                  <a:pt x="298450" y="194072"/>
                </a:cubicBezTo>
                <a:cubicBezTo>
                  <a:pt x="287337" y="187027"/>
                  <a:pt x="272653" y="190500"/>
                  <a:pt x="265609" y="201613"/>
                </a:cubicBezTo>
                <a:lnTo>
                  <a:pt x="204688" y="299145"/>
                </a:lnTo>
                <a:lnTo>
                  <a:pt x="177899" y="263426"/>
                </a:lnTo>
                <a:cubicBezTo>
                  <a:pt x="169962" y="252909"/>
                  <a:pt x="155079" y="250726"/>
                  <a:pt x="144562" y="258663"/>
                </a:cubicBezTo>
                <a:cubicBezTo>
                  <a:pt x="134045" y="266601"/>
                  <a:pt x="131862" y="281484"/>
                  <a:pt x="139799" y="292001"/>
                </a:cubicBezTo>
                <a:lnTo>
                  <a:pt x="187424" y="355501"/>
                </a:lnTo>
                <a:cubicBezTo>
                  <a:pt x="192087" y="361752"/>
                  <a:pt x="199628" y="365323"/>
                  <a:pt x="207466" y="365026"/>
                </a:cubicBezTo>
                <a:cubicBezTo>
                  <a:pt x="215305" y="364728"/>
                  <a:pt x="222448" y="360561"/>
                  <a:pt x="226616" y="353814"/>
                </a:cubicBezTo>
                <a:lnTo>
                  <a:pt x="305991" y="226814"/>
                </a:lnTo>
                <a:close/>
              </a:path>
            </a:pathLst>
          </a:custGeom>
          <a:solidFill>
            <a:srgbClr val="2E7D32"/>
          </a:solidFill>
          <a:ln/>
        </p:spPr>
      </p:sp>
      <p:sp>
        <p:nvSpPr>
          <p:cNvPr id="16" name="Text 13"/>
          <p:cNvSpPr/>
          <p:nvPr/>
        </p:nvSpPr>
        <p:spPr>
          <a:xfrm>
            <a:off x="1841500" y="5207000"/>
            <a:ext cx="1333500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Сроки подачи документов: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Бакалавриат / Специалитет: 20 июня – 25 июля</a:t>
            </a:r>
            <a:endParaRPr lang="en-US" sz="1800" dirty="0"/>
          </a:p>
        </p:txBody>
      </p:sp>
      <p:sp>
        <p:nvSpPr>
          <p:cNvPr id="17" name="Shape 14"/>
          <p:cNvSpPr/>
          <p:nvPr/>
        </p:nvSpPr>
        <p:spPr>
          <a:xfrm>
            <a:off x="762000" y="6720289"/>
            <a:ext cx="14732000" cy="1651000"/>
          </a:xfrm>
          <a:prstGeom prst="roundRect">
            <a:avLst>
              <a:gd name="adj" fmla="val 6000"/>
            </a:avLst>
          </a:prstGeom>
          <a:solidFill>
            <a:srgbClr val="FFF3E0"/>
          </a:solidFill>
          <a:ln w="12700">
            <a:solidFill>
              <a:srgbClr val="FF9800"/>
            </a:solidFill>
            <a:prstDash val="solid"/>
          </a:ln>
        </p:spPr>
      </p:sp>
      <p:sp>
        <p:nvSpPr>
          <p:cNvPr id="18" name="Shape 15"/>
          <p:cNvSpPr/>
          <p:nvPr/>
        </p:nvSpPr>
        <p:spPr>
          <a:xfrm>
            <a:off x="1079500" y="7243973"/>
            <a:ext cx="339075" cy="371054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0"/>
                </a:moveTo>
                <a:cubicBezTo>
                  <a:pt x="214868" y="0"/>
                  <a:pt x="225584" y="6429"/>
                  <a:pt x="231140" y="16669"/>
                </a:cubicBezTo>
                <a:lnTo>
                  <a:pt x="402590" y="334169"/>
                </a:lnTo>
                <a:cubicBezTo>
                  <a:pt x="407908" y="344011"/>
                  <a:pt x="407670" y="355918"/>
                  <a:pt x="401955" y="365522"/>
                </a:cubicBezTo>
                <a:cubicBezTo>
                  <a:pt x="396240" y="375126"/>
                  <a:pt x="385842" y="381000"/>
                  <a:pt x="374650" y="381000"/>
                </a:cubicBezTo>
                <a:lnTo>
                  <a:pt x="31750" y="381000"/>
                </a:lnTo>
                <a:cubicBezTo>
                  <a:pt x="20558" y="381000"/>
                  <a:pt x="10239" y="375126"/>
                  <a:pt x="4445" y="365522"/>
                </a:cubicBezTo>
                <a:cubicBezTo>
                  <a:pt x="-1349" y="355918"/>
                  <a:pt x="-1508" y="344011"/>
                  <a:pt x="3810" y="334169"/>
                </a:cubicBezTo>
                <a:lnTo>
                  <a:pt x="175260" y="16669"/>
                </a:lnTo>
                <a:cubicBezTo>
                  <a:pt x="180816" y="6429"/>
                  <a:pt x="191532" y="0"/>
                  <a:pt x="203200" y="0"/>
                </a:cubicBezTo>
                <a:close/>
                <a:moveTo>
                  <a:pt x="203200" y="133350"/>
                </a:moveTo>
                <a:cubicBezTo>
                  <a:pt x="192643" y="133350"/>
                  <a:pt x="184150" y="141843"/>
                  <a:pt x="184150" y="152400"/>
                </a:cubicBezTo>
                <a:lnTo>
                  <a:pt x="184150" y="241300"/>
                </a:lnTo>
                <a:cubicBezTo>
                  <a:pt x="184150" y="251857"/>
                  <a:pt x="192643" y="260350"/>
                  <a:pt x="203200" y="260350"/>
                </a:cubicBezTo>
                <a:cubicBezTo>
                  <a:pt x="213757" y="260350"/>
                  <a:pt x="222250" y="251857"/>
                  <a:pt x="222250" y="241300"/>
                </a:cubicBezTo>
                <a:lnTo>
                  <a:pt x="222250" y="152400"/>
                </a:lnTo>
                <a:cubicBezTo>
                  <a:pt x="222250" y="141843"/>
                  <a:pt x="213757" y="133350"/>
                  <a:pt x="203200" y="133350"/>
                </a:cubicBezTo>
                <a:close/>
                <a:moveTo>
                  <a:pt x="224393" y="304800"/>
                </a:moveTo>
                <a:cubicBezTo>
                  <a:pt x="224875" y="296933"/>
                  <a:pt x="220952" y="289449"/>
                  <a:pt x="214208" y="285370"/>
                </a:cubicBezTo>
                <a:cubicBezTo>
                  <a:pt x="207465" y="281291"/>
                  <a:pt x="199015" y="281291"/>
                  <a:pt x="192271" y="285370"/>
                </a:cubicBezTo>
                <a:cubicBezTo>
                  <a:pt x="185527" y="289449"/>
                  <a:pt x="181604" y="296933"/>
                  <a:pt x="182086" y="304800"/>
                </a:cubicBezTo>
                <a:cubicBezTo>
                  <a:pt x="181604" y="312667"/>
                  <a:pt x="185527" y="320151"/>
                  <a:pt x="192271" y="324230"/>
                </a:cubicBezTo>
                <a:cubicBezTo>
                  <a:pt x="199015" y="328309"/>
                  <a:pt x="207465" y="328309"/>
                  <a:pt x="214208" y="324230"/>
                </a:cubicBezTo>
                <a:cubicBezTo>
                  <a:pt x="220952" y="320151"/>
                  <a:pt x="224875" y="312667"/>
                  <a:pt x="224393" y="304800"/>
                </a:cubicBezTo>
                <a:close/>
              </a:path>
            </a:pathLst>
          </a:custGeom>
          <a:solidFill>
            <a:srgbClr val="FF9800"/>
          </a:solidFill>
          <a:ln/>
        </p:spPr>
      </p:sp>
      <p:sp>
        <p:nvSpPr>
          <p:cNvPr id="19" name="Text 16"/>
          <p:cNvSpPr/>
          <p:nvPr/>
        </p:nvSpPr>
        <p:spPr>
          <a:xfrm>
            <a:off x="1587500" y="7137400"/>
            <a:ext cx="13589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Важно: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Конкурс на целевую квоту может быть выбран </a:t>
            </a:r>
            <a:r>
              <a:rPr lang="en-US" sz="1600" b="1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только один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и должен соответствовать ранее полученному предложению от заказчика</a:t>
            </a:r>
            <a:endParaRPr lang="en-US" sz="1800" dirty="0"/>
          </a:p>
        </p:txBody>
      </p:sp>
      <p:sp>
        <p:nvSpPr>
          <p:cNvPr id="20" name="Shape 17"/>
          <p:cNvSpPr/>
          <p:nvPr/>
        </p:nvSpPr>
        <p:spPr>
          <a:xfrm>
            <a:off x="0" y="9017000"/>
            <a:ext cx="16256000" cy="127000"/>
          </a:xfrm>
          <a:prstGeom prst="rect">
            <a:avLst/>
          </a:prstGeom>
          <a:solidFill>
            <a:srgbClr val="2E7D32"/>
          </a:solidFill>
          <a:ln/>
        </p:spPr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177" y="114519"/>
            <a:ext cx="1249503" cy="121898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62000" y="317500"/>
            <a:ext cx="12700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3000" b="1" dirty="0">
                <a:solidFill>
                  <a:srgbClr val="2E7D32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Пошаговая инструкция — Шаги 4–5</a:t>
            </a:r>
            <a:endParaRPr lang="en-US" sz="3000" dirty="0"/>
          </a:p>
        </p:txBody>
      </p:sp>
      <p:sp>
        <p:nvSpPr>
          <p:cNvPr id="4" name="Shape 1"/>
          <p:cNvSpPr/>
          <p:nvPr/>
        </p:nvSpPr>
        <p:spPr>
          <a:xfrm>
            <a:off x="762000" y="1206500"/>
            <a:ext cx="635000" cy="635000"/>
          </a:xfrm>
          <a:prstGeom prst="ellipse">
            <a:avLst/>
          </a:prstGeom>
          <a:solidFill>
            <a:srgbClr val="2E7D32"/>
          </a:solidFill>
          <a:ln/>
        </p:spPr>
      </p:sp>
      <p:sp>
        <p:nvSpPr>
          <p:cNvPr id="5" name="Text 2"/>
          <p:cNvSpPr/>
          <p:nvPr/>
        </p:nvSpPr>
        <p:spPr>
          <a:xfrm>
            <a:off x="762000" y="1206500"/>
            <a:ext cx="635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4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1587500" y="1206500"/>
            <a:ext cx="8890000" cy="444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4A4A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Отслеживание рейтинга</a:t>
            </a:r>
            <a:endParaRPr lang="en-US" sz="2200" dirty="0"/>
          </a:p>
        </p:txBody>
      </p:sp>
      <p:sp>
        <p:nvSpPr>
          <p:cNvPr id="7" name="Shape 4"/>
          <p:cNvSpPr/>
          <p:nvPr/>
        </p:nvSpPr>
        <p:spPr>
          <a:xfrm>
            <a:off x="762000" y="1968500"/>
            <a:ext cx="14732000" cy="20320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/>
          <a:effectLst>
            <a:outerShdw blurRad="76200" dist="25400" dir="5400000" algn="bl" rotWithShape="0">
              <a:srgbClr val="000000">
                <a:alpha val="7059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1079500" y="2133600"/>
            <a:ext cx="1409700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7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Отслеживайте своё место в конкурсном списке:</a:t>
            </a:r>
            <a:endParaRPr lang="en-US" sz="1800" dirty="0"/>
          </a:p>
          <a:p>
            <a:pPr>
              <a:lnSpc>
                <a:spcPct val="160000"/>
              </a:lnSpc>
              <a:spcBef>
                <a:spcPts val="800"/>
              </a:spcBef>
            </a:pPr>
            <a:r>
              <a:rPr lang="en-US" sz="17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•</a:t>
            </a:r>
            <a:r>
              <a:rPr lang="en-US" sz="17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В личном кабинете на портале </a:t>
            </a:r>
            <a:r>
              <a:rPr lang="en-US" sz="1700" u="sng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  <a:hlinkClick r:id="rId3" action="ppaction://hlinkfil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«Госуслуги»</a:t>
            </a:r>
            <a:endParaRPr lang="en-US" sz="1800" dirty="0"/>
          </a:p>
          <a:p>
            <a:pPr>
              <a:lnSpc>
                <a:spcPct val="160000"/>
              </a:lnSpc>
              <a:spcBef>
                <a:spcPts val="600"/>
              </a:spcBef>
            </a:pPr>
            <a:r>
              <a:rPr lang="en-US" sz="17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•</a:t>
            </a:r>
            <a:r>
              <a:rPr lang="en-US" sz="17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На сайте РГАУ-МСХА: «Абитуриенту» → «Конкурсные списки»</a:t>
            </a:r>
            <a:endParaRPr lang="en-US" sz="1800" dirty="0"/>
          </a:p>
        </p:txBody>
      </p:sp>
      <p:sp>
        <p:nvSpPr>
          <p:cNvPr id="9" name="Shape 6"/>
          <p:cNvSpPr/>
          <p:nvPr/>
        </p:nvSpPr>
        <p:spPr>
          <a:xfrm>
            <a:off x="762000" y="4381500"/>
            <a:ext cx="635000" cy="635000"/>
          </a:xfrm>
          <a:prstGeom prst="ellipse">
            <a:avLst/>
          </a:prstGeom>
          <a:solidFill>
            <a:srgbClr val="2E7D32"/>
          </a:solidFill>
          <a:ln/>
        </p:spPr>
      </p:sp>
      <p:sp>
        <p:nvSpPr>
          <p:cNvPr id="10" name="Text 7"/>
          <p:cNvSpPr/>
          <p:nvPr/>
        </p:nvSpPr>
        <p:spPr>
          <a:xfrm>
            <a:off x="762000" y="4381500"/>
            <a:ext cx="635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1587500" y="4381500"/>
            <a:ext cx="8890000" cy="444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4A4A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Подача согласия на зачисление</a:t>
            </a:r>
            <a:endParaRPr lang="en-US" sz="2200" dirty="0"/>
          </a:p>
        </p:txBody>
      </p:sp>
      <p:sp>
        <p:nvSpPr>
          <p:cNvPr id="12" name="Shape 9"/>
          <p:cNvSpPr/>
          <p:nvPr/>
        </p:nvSpPr>
        <p:spPr>
          <a:xfrm>
            <a:off x="762000" y="5143500"/>
            <a:ext cx="14732000" cy="24765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/>
          <a:effectLst>
            <a:outerShdw blurRad="76200" dist="25400" dir="5400000" algn="bl" rotWithShape="0">
              <a:srgbClr val="000000">
                <a:alpha val="7059"/>
              </a:srgbClr>
            </a:outerShdw>
          </a:effectLst>
        </p:spPr>
      </p:sp>
      <p:sp>
        <p:nvSpPr>
          <p:cNvPr id="13" name="Text 10"/>
          <p:cNvSpPr/>
          <p:nvPr/>
        </p:nvSpPr>
        <p:spPr>
          <a:xfrm>
            <a:off x="1079500" y="5308600"/>
            <a:ext cx="14097000" cy="21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7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Если</a:t>
            </a:r>
            <a:r>
              <a:rPr lang="en-US" sz="17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ru-RU" sz="17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В</a:t>
            </a:r>
            <a:r>
              <a:rPr lang="en-US" sz="17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ы </a:t>
            </a:r>
            <a:r>
              <a:rPr lang="en-US" sz="17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прошли отбор по целевой квоте:</a:t>
            </a:r>
            <a:endParaRPr lang="en-US" sz="1800" dirty="0"/>
          </a:p>
          <a:p>
            <a:pPr>
              <a:lnSpc>
                <a:spcPct val="160000"/>
              </a:lnSpc>
              <a:spcBef>
                <a:spcPts val="800"/>
              </a:spcBef>
            </a:pPr>
            <a:r>
              <a:rPr lang="en-US" sz="17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1.</a:t>
            </a:r>
            <a:r>
              <a:rPr lang="en-US" sz="17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Подайте согласие на зачисление через </a:t>
            </a:r>
            <a:r>
              <a:rPr lang="en-US" sz="1700" u="sng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  <a:hlinkClick r:id="rId3" action="ppaction://hlinkfil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«Госуслуги»</a:t>
            </a:r>
            <a:r>
              <a:rPr lang="en-US" sz="17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(кнопка «Согласие на зачисление») или лично в Приёмную комиссию</a:t>
            </a:r>
            <a:endParaRPr lang="en-US" sz="1800" dirty="0"/>
          </a:p>
          <a:p>
            <a:pPr>
              <a:lnSpc>
                <a:spcPct val="160000"/>
              </a:lnSpc>
              <a:spcBef>
                <a:spcPts val="800"/>
              </a:spcBef>
            </a:pPr>
            <a:r>
              <a:rPr lang="en-US" sz="17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2.</a:t>
            </a:r>
            <a:r>
              <a:rPr lang="en-US" sz="17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Соблюдайте дедлайн</a:t>
            </a:r>
            <a:endParaRPr lang="en-US" sz="1800" dirty="0"/>
          </a:p>
        </p:txBody>
      </p:sp>
      <p:sp>
        <p:nvSpPr>
          <p:cNvPr id="14" name="Shape 11"/>
          <p:cNvSpPr/>
          <p:nvPr/>
        </p:nvSpPr>
        <p:spPr>
          <a:xfrm>
            <a:off x="0" y="9017000"/>
            <a:ext cx="16256000" cy="127000"/>
          </a:xfrm>
          <a:prstGeom prst="rect">
            <a:avLst/>
          </a:prstGeom>
          <a:solidFill>
            <a:srgbClr val="2E7D32"/>
          </a:solidFill>
          <a:ln/>
        </p:spPr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177" y="114519"/>
            <a:ext cx="1249503" cy="121898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62000" y="317500"/>
            <a:ext cx="12700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3000" b="1" dirty="0">
                <a:solidFill>
                  <a:srgbClr val="2E7D32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Пошаговая инструкция — Шаги 6–7</a:t>
            </a:r>
            <a:endParaRPr lang="en-US" sz="3000" dirty="0"/>
          </a:p>
        </p:txBody>
      </p:sp>
      <p:sp>
        <p:nvSpPr>
          <p:cNvPr id="4" name="Shape 1"/>
          <p:cNvSpPr/>
          <p:nvPr/>
        </p:nvSpPr>
        <p:spPr>
          <a:xfrm>
            <a:off x="762000" y="1206500"/>
            <a:ext cx="635000" cy="635000"/>
          </a:xfrm>
          <a:prstGeom prst="ellipse">
            <a:avLst/>
          </a:prstGeom>
          <a:solidFill>
            <a:srgbClr val="2E7D32"/>
          </a:solidFill>
          <a:ln/>
        </p:spPr>
      </p:sp>
      <p:sp>
        <p:nvSpPr>
          <p:cNvPr id="5" name="Text 2"/>
          <p:cNvSpPr/>
          <p:nvPr/>
        </p:nvSpPr>
        <p:spPr>
          <a:xfrm>
            <a:off x="762000" y="1206500"/>
            <a:ext cx="635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1587500" y="1206500"/>
            <a:ext cx="8890000" cy="444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4A4A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Ожидание приказа о зачислении</a:t>
            </a:r>
            <a:endParaRPr lang="en-US" sz="2200" dirty="0"/>
          </a:p>
        </p:txBody>
      </p:sp>
      <p:sp>
        <p:nvSpPr>
          <p:cNvPr id="7" name="Shape 4"/>
          <p:cNvSpPr/>
          <p:nvPr/>
        </p:nvSpPr>
        <p:spPr>
          <a:xfrm>
            <a:off x="762000" y="1968500"/>
            <a:ext cx="14732000" cy="19050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/>
          <a:effectLst>
            <a:outerShdw blurRad="76200" dist="25400" dir="5400000" algn="bl" rotWithShape="0">
              <a:srgbClr val="000000">
                <a:alpha val="7059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1079500" y="2133600"/>
            <a:ext cx="14097000" cy="15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7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Приказы публикуются в двух местах:</a:t>
            </a:r>
            <a:endParaRPr lang="en-US" sz="1800" dirty="0"/>
          </a:p>
          <a:p>
            <a:pPr>
              <a:lnSpc>
                <a:spcPct val="160000"/>
              </a:lnSpc>
              <a:spcBef>
                <a:spcPts val="800"/>
              </a:spcBef>
            </a:pPr>
            <a:r>
              <a:rPr lang="en-US" sz="17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•</a:t>
            </a:r>
            <a:r>
              <a:rPr lang="en-US" sz="17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На портале </a:t>
            </a:r>
            <a:r>
              <a:rPr lang="en-US" sz="1700" u="sng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  <a:hlinkClick r:id="rId3" action="ppaction://hlinkfil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«Госуслуги»</a:t>
            </a:r>
            <a:r>
              <a:rPr lang="en-US" sz="17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(в личном кабинете)</a:t>
            </a:r>
            <a:endParaRPr lang="en-US" sz="1800" dirty="0"/>
          </a:p>
          <a:p>
            <a:pPr>
              <a:lnSpc>
                <a:spcPct val="160000"/>
              </a:lnSpc>
              <a:spcBef>
                <a:spcPts val="600"/>
              </a:spcBef>
            </a:pPr>
            <a:r>
              <a:rPr lang="en-US" sz="17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•</a:t>
            </a:r>
            <a:r>
              <a:rPr lang="en-US" sz="17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На сайте РГАУ-МСХА: «Приёмная комиссия» → «Приказы о зачислении»</a:t>
            </a:r>
            <a:endParaRPr lang="en-US" sz="1800" dirty="0"/>
          </a:p>
        </p:txBody>
      </p:sp>
      <p:sp>
        <p:nvSpPr>
          <p:cNvPr id="9" name="Shape 6"/>
          <p:cNvSpPr/>
          <p:nvPr/>
        </p:nvSpPr>
        <p:spPr>
          <a:xfrm>
            <a:off x="762000" y="4254500"/>
            <a:ext cx="635000" cy="635000"/>
          </a:xfrm>
          <a:prstGeom prst="ellipse">
            <a:avLst/>
          </a:prstGeom>
          <a:solidFill>
            <a:srgbClr val="2E7D32"/>
          </a:solidFill>
          <a:ln/>
        </p:spPr>
      </p:sp>
      <p:sp>
        <p:nvSpPr>
          <p:cNvPr id="10" name="Text 7"/>
          <p:cNvSpPr/>
          <p:nvPr/>
        </p:nvSpPr>
        <p:spPr>
          <a:xfrm>
            <a:off x="762000" y="4254500"/>
            <a:ext cx="635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7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1587500" y="4254500"/>
            <a:ext cx="8890000" cy="444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4A4A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Заключение договора о целевом обучении</a:t>
            </a:r>
            <a:endParaRPr lang="en-US" sz="2200" dirty="0"/>
          </a:p>
        </p:txBody>
      </p:sp>
      <p:sp>
        <p:nvSpPr>
          <p:cNvPr id="12" name="Shape 9"/>
          <p:cNvSpPr/>
          <p:nvPr/>
        </p:nvSpPr>
        <p:spPr>
          <a:xfrm>
            <a:off x="762000" y="5016500"/>
            <a:ext cx="14732000" cy="29210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/>
          <a:effectLst>
            <a:outerShdw blurRad="76200" dist="25400" dir="5400000" algn="bl" rotWithShape="0">
              <a:srgbClr val="000000">
                <a:alpha val="7059"/>
              </a:srgbClr>
            </a:outerShdw>
          </a:effectLst>
        </p:spPr>
      </p:sp>
      <p:sp>
        <p:nvSpPr>
          <p:cNvPr id="13" name="Text 10"/>
          <p:cNvSpPr/>
          <p:nvPr/>
        </p:nvSpPr>
        <p:spPr>
          <a:xfrm>
            <a:off x="1079500" y="5181600"/>
            <a:ext cx="14097000" cy="260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7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1.</a:t>
            </a:r>
            <a:r>
              <a:rPr lang="en-US" sz="17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После приказа о зачислении </a:t>
            </a:r>
            <a:r>
              <a:rPr lang="en-US" sz="1700" b="1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не позднее начала учебного года</a:t>
            </a:r>
            <a:r>
              <a:rPr lang="en-US" sz="17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заключите договор с заказчиком</a:t>
            </a:r>
            <a:endParaRPr lang="en-US" sz="1800" dirty="0"/>
          </a:p>
          <a:p>
            <a:pPr>
              <a:lnSpc>
                <a:spcPct val="160000"/>
              </a:lnSpc>
              <a:spcBef>
                <a:spcPts val="1000"/>
              </a:spcBef>
            </a:pPr>
            <a:r>
              <a:rPr lang="en-US" sz="17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2.</a:t>
            </a:r>
            <a:r>
              <a:rPr lang="en-US" sz="17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Способы заключения:</a:t>
            </a:r>
            <a:endParaRPr lang="en-US" sz="1800" dirty="0"/>
          </a:p>
          <a:p>
            <a:pPr>
              <a:lnSpc>
                <a:spcPct val="160000"/>
              </a:lnSpc>
              <a:spcBef>
                <a:spcPts val="400"/>
              </a:spcBef>
            </a:pPr>
            <a:r>
              <a:rPr lang="en-US" sz="17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— Электронно через приложение </a:t>
            </a:r>
            <a:r>
              <a:rPr lang="en-US" sz="1700" b="1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«Госключ»</a:t>
            </a:r>
            <a:r>
              <a:rPr lang="en-US" sz="17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(ЭП)</a:t>
            </a:r>
            <a:endParaRPr lang="en-US" sz="1800" dirty="0"/>
          </a:p>
          <a:p>
            <a:pPr>
              <a:lnSpc>
                <a:spcPct val="160000"/>
              </a:lnSpc>
              <a:spcBef>
                <a:spcPts val="400"/>
              </a:spcBef>
            </a:pPr>
            <a:r>
              <a:rPr lang="en-US" sz="17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— Лично при встрече с представителем заказчика</a:t>
            </a:r>
            <a:endParaRPr lang="en-US" sz="1800" dirty="0"/>
          </a:p>
          <a:p>
            <a:pPr>
              <a:lnSpc>
                <a:spcPct val="160000"/>
              </a:lnSpc>
              <a:spcBef>
                <a:spcPts val="1000"/>
              </a:spcBef>
            </a:pPr>
            <a:r>
              <a:rPr lang="en-US" sz="17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3.</a:t>
            </a:r>
            <a:r>
              <a:rPr lang="en-US" sz="17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Копию договора предоставьте в </a:t>
            </a:r>
            <a:r>
              <a:rPr lang="en-US" sz="1700" b="1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деканат Института зоотехнии и биологии</a:t>
            </a:r>
            <a:endParaRPr lang="en-US" sz="1800" dirty="0"/>
          </a:p>
        </p:txBody>
      </p:sp>
      <p:sp>
        <p:nvSpPr>
          <p:cNvPr id="14" name="Shape 11"/>
          <p:cNvSpPr/>
          <p:nvPr/>
        </p:nvSpPr>
        <p:spPr>
          <a:xfrm>
            <a:off x="0" y="9017000"/>
            <a:ext cx="16256000" cy="127000"/>
          </a:xfrm>
          <a:prstGeom prst="rect">
            <a:avLst/>
          </a:prstGeom>
          <a:solidFill>
            <a:srgbClr val="2E7D32"/>
          </a:solidFill>
          <a:ln/>
        </p:spPr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177" y="114519"/>
            <a:ext cx="1249503" cy="121898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62000" y="317500"/>
            <a:ext cx="12700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3000" b="1" dirty="0">
                <a:solidFill>
                  <a:srgbClr val="2E7D32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Контакты для консультаций</a:t>
            </a:r>
            <a:endParaRPr lang="en-US" sz="3000" dirty="0"/>
          </a:p>
        </p:txBody>
      </p:sp>
      <p:sp>
        <p:nvSpPr>
          <p:cNvPr id="4" name="Shape 1"/>
          <p:cNvSpPr/>
          <p:nvPr/>
        </p:nvSpPr>
        <p:spPr>
          <a:xfrm>
            <a:off x="762000" y="1143000"/>
            <a:ext cx="4699000" cy="3556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  <a:effectLst>
            <a:outerShdw blurRad="101600" dist="25400" dir="5400000" algn="bl" rotWithShape="0">
              <a:srgbClr val="000000">
                <a:alpha val="8235"/>
              </a:srgbClr>
            </a:outerShdw>
          </a:effectLst>
        </p:spPr>
      </p:sp>
      <p:sp>
        <p:nvSpPr>
          <p:cNvPr id="5" name="Shape 2"/>
          <p:cNvSpPr/>
          <p:nvPr/>
        </p:nvSpPr>
        <p:spPr>
          <a:xfrm>
            <a:off x="762000" y="1143000"/>
            <a:ext cx="4699000" cy="635000"/>
          </a:xfrm>
          <a:prstGeom prst="roundRect">
            <a:avLst>
              <a:gd name="adj" fmla="val 8000"/>
            </a:avLst>
          </a:prstGeom>
          <a:solidFill>
            <a:srgbClr val="2E7D32"/>
          </a:solidFill>
          <a:ln/>
        </p:spPr>
      </p:sp>
      <p:sp>
        <p:nvSpPr>
          <p:cNvPr id="6" name="Text 3"/>
          <p:cNvSpPr/>
          <p:nvPr/>
        </p:nvSpPr>
        <p:spPr>
          <a:xfrm>
            <a:off x="762000" y="1143000"/>
            <a:ext cx="4699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ДИРЕКЦИЯ ИНСТИТУТА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1063625" y="2032000"/>
            <a:ext cx="285750" cy="381000"/>
          </a:xfrm>
          <a:custGeom>
            <a:avLst/>
            <a:gdLst/>
            <a:ahLst/>
            <a:cxnLst/>
            <a:rect l="l" t="t" r="r" b="b"/>
            <a:pathLst>
              <a:path w="285750" h="381000">
                <a:moveTo>
                  <a:pt x="0" y="140345"/>
                </a:moveTo>
                <a:cubicBezTo>
                  <a:pt x="0" y="62805"/>
                  <a:pt x="63996" y="0"/>
                  <a:pt x="142875" y="0"/>
                </a:cubicBezTo>
                <a:cubicBezTo>
                  <a:pt x="221754" y="0"/>
                  <a:pt x="285750" y="62805"/>
                  <a:pt x="285750" y="140345"/>
                </a:cubicBezTo>
                <a:cubicBezTo>
                  <a:pt x="285750" y="229121"/>
                  <a:pt x="196304" y="335533"/>
                  <a:pt x="158948" y="376089"/>
                </a:cubicBezTo>
                <a:cubicBezTo>
                  <a:pt x="150168" y="385614"/>
                  <a:pt x="135508" y="385614"/>
                  <a:pt x="126727" y="376089"/>
                </a:cubicBezTo>
                <a:cubicBezTo>
                  <a:pt x="89371" y="335533"/>
                  <a:pt x="-74" y="229121"/>
                  <a:pt x="-74" y="140345"/>
                </a:cubicBezTo>
                <a:close/>
                <a:moveTo>
                  <a:pt x="142875" y="190500"/>
                </a:moveTo>
                <a:cubicBezTo>
                  <a:pt x="169160" y="190500"/>
                  <a:pt x="190500" y="169160"/>
                  <a:pt x="190500" y="142875"/>
                </a:cubicBezTo>
                <a:cubicBezTo>
                  <a:pt x="190500" y="116590"/>
                  <a:pt x="169160" y="95250"/>
                  <a:pt x="142875" y="95250"/>
                </a:cubicBezTo>
                <a:cubicBezTo>
                  <a:pt x="116590" y="95250"/>
                  <a:pt x="95250" y="116590"/>
                  <a:pt x="95250" y="142875"/>
                </a:cubicBezTo>
                <a:cubicBezTo>
                  <a:pt x="95250" y="169160"/>
                  <a:pt x="116590" y="190500"/>
                  <a:pt x="142875" y="190500"/>
                </a:cubicBezTo>
                <a:close/>
              </a:path>
            </a:pathLst>
          </a:custGeom>
          <a:solidFill>
            <a:srgbClr val="2E7D32"/>
          </a:solidFill>
          <a:ln/>
        </p:spPr>
      </p:sp>
      <p:sp>
        <p:nvSpPr>
          <p:cNvPr id="8" name="Text 5"/>
          <p:cNvSpPr/>
          <p:nvPr/>
        </p:nvSpPr>
        <p:spPr>
          <a:xfrm>
            <a:off x="1476375" y="2095500"/>
            <a:ext cx="3683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г. Москва, ул. Пасечная, д. 2, каб. </a:t>
            </a:r>
            <a:r>
              <a:rPr lang="en-US" sz="15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2005</a:t>
            </a:r>
            <a:r>
              <a:rPr lang="ru-RU" sz="15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(корпус № 4)</a:t>
            </a:r>
            <a:endParaRPr lang="en-US" sz="1800" dirty="0"/>
          </a:p>
        </p:txBody>
      </p:sp>
      <p:sp>
        <p:nvSpPr>
          <p:cNvPr id="9" name="Shape 6"/>
          <p:cNvSpPr/>
          <p:nvPr/>
        </p:nvSpPr>
        <p:spPr>
          <a:xfrm>
            <a:off x="1016000" y="28575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19211" y="18604"/>
                </a:moveTo>
                <a:cubicBezTo>
                  <a:pt x="113333" y="4539"/>
                  <a:pt x="98003" y="-2902"/>
                  <a:pt x="83418" y="1042"/>
                </a:cubicBezTo>
                <a:lnTo>
                  <a:pt x="79325" y="2158"/>
                </a:lnTo>
                <a:cubicBezTo>
                  <a:pt x="31254" y="15255"/>
                  <a:pt x="-9823" y="61838"/>
                  <a:pt x="2158" y="118542"/>
                </a:cubicBezTo>
                <a:cubicBezTo>
                  <a:pt x="29766" y="248766"/>
                  <a:pt x="132234" y="351234"/>
                  <a:pt x="262458" y="378842"/>
                </a:cubicBezTo>
                <a:cubicBezTo>
                  <a:pt x="319236" y="390897"/>
                  <a:pt x="365745" y="349746"/>
                  <a:pt x="378842" y="301675"/>
                </a:cubicBezTo>
                <a:lnTo>
                  <a:pt x="379958" y="297582"/>
                </a:lnTo>
                <a:cubicBezTo>
                  <a:pt x="383977" y="282922"/>
                  <a:pt x="376461" y="267593"/>
                  <a:pt x="362471" y="261789"/>
                </a:cubicBezTo>
                <a:lnTo>
                  <a:pt x="290066" y="231651"/>
                </a:lnTo>
                <a:cubicBezTo>
                  <a:pt x="277788" y="226516"/>
                  <a:pt x="263575" y="230088"/>
                  <a:pt x="255091" y="240432"/>
                </a:cubicBezTo>
                <a:lnTo>
                  <a:pt x="226368" y="275555"/>
                </a:lnTo>
                <a:cubicBezTo>
                  <a:pt x="174054" y="249585"/>
                  <a:pt x="131936" y="206127"/>
                  <a:pt x="107752" y="152772"/>
                </a:cubicBezTo>
                <a:lnTo>
                  <a:pt x="140643" y="125983"/>
                </a:lnTo>
                <a:cubicBezTo>
                  <a:pt x="150986" y="117574"/>
                  <a:pt x="154484" y="103361"/>
                  <a:pt x="149423" y="91008"/>
                </a:cubicBezTo>
                <a:lnTo>
                  <a:pt x="119211" y="18604"/>
                </a:lnTo>
                <a:close/>
              </a:path>
            </a:pathLst>
          </a:custGeom>
          <a:solidFill>
            <a:srgbClr val="2E7D32"/>
          </a:solidFill>
          <a:ln/>
        </p:spPr>
      </p:sp>
      <p:sp>
        <p:nvSpPr>
          <p:cNvPr id="10" name="Text 7"/>
          <p:cNvSpPr/>
          <p:nvPr/>
        </p:nvSpPr>
        <p:spPr>
          <a:xfrm>
            <a:off x="1524000" y="2819400"/>
            <a:ext cx="368300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+7 (499) 976-02-25</a:t>
            </a:r>
          </a:p>
        </p:txBody>
      </p:sp>
      <p:sp>
        <p:nvSpPr>
          <p:cNvPr id="11" name="Shape 8"/>
          <p:cNvSpPr/>
          <p:nvPr/>
        </p:nvSpPr>
        <p:spPr>
          <a:xfrm>
            <a:off x="1016000" y="3429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5719" y="47625"/>
                </a:moveTo>
                <a:cubicBezTo>
                  <a:pt x="15999" y="47625"/>
                  <a:pt x="0" y="63624"/>
                  <a:pt x="0" y="83344"/>
                </a:cubicBezTo>
                <a:cubicBezTo>
                  <a:pt x="0" y="94580"/>
                  <a:pt x="5283" y="105147"/>
                  <a:pt x="14288" y="111919"/>
                </a:cubicBezTo>
                <a:lnTo>
                  <a:pt x="169069" y="228005"/>
                </a:lnTo>
                <a:cubicBezTo>
                  <a:pt x="181794" y="237530"/>
                  <a:pt x="199206" y="237530"/>
                  <a:pt x="211931" y="228005"/>
                </a:cubicBezTo>
                <a:lnTo>
                  <a:pt x="366713" y="111919"/>
                </a:lnTo>
                <a:cubicBezTo>
                  <a:pt x="375717" y="105147"/>
                  <a:pt x="381000" y="94580"/>
                  <a:pt x="381000" y="83344"/>
                </a:cubicBezTo>
                <a:cubicBezTo>
                  <a:pt x="381000" y="63624"/>
                  <a:pt x="365001" y="47625"/>
                  <a:pt x="345281" y="47625"/>
                </a:cubicBezTo>
                <a:lnTo>
                  <a:pt x="35719" y="47625"/>
                </a:lnTo>
                <a:close/>
                <a:moveTo>
                  <a:pt x="0" y="145852"/>
                </a:moveTo>
                <a:lnTo>
                  <a:pt x="0" y="285750"/>
                </a:lnTo>
                <a:cubicBezTo>
                  <a:pt x="0" y="312018"/>
                  <a:pt x="21357" y="333375"/>
                  <a:pt x="47625" y="333375"/>
                </a:cubicBezTo>
                <a:lnTo>
                  <a:pt x="333375" y="333375"/>
                </a:lnTo>
                <a:cubicBezTo>
                  <a:pt x="359643" y="333375"/>
                  <a:pt x="381000" y="312018"/>
                  <a:pt x="381000" y="285750"/>
                </a:cubicBezTo>
                <a:lnTo>
                  <a:pt x="381000" y="145852"/>
                </a:lnTo>
                <a:lnTo>
                  <a:pt x="233363" y="256580"/>
                </a:lnTo>
                <a:cubicBezTo>
                  <a:pt x="207987" y="275630"/>
                  <a:pt x="173013" y="275630"/>
                  <a:pt x="147638" y="256580"/>
                </a:cubicBezTo>
                <a:lnTo>
                  <a:pt x="0" y="145852"/>
                </a:lnTo>
                <a:close/>
              </a:path>
            </a:pathLst>
          </a:custGeom>
          <a:solidFill>
            <a:srgbClr val="2E7D32"/>
          </a:solidFill>
          <a:ln/>
        </p:spPr>
      </p:sp>
      <p:sp>
        <p:nvSpPr>
          <p:cNvPr id="12" name="Text 9"/>
          <p:cNvSpPr/>
          <p:nvPr/>
        </p:nvSpPr>
        <p:spPr>
          <a:xfrm>
            <a:off x="1524000" y="3390900"/>
            <a:ext cx="368300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1500" u="sng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  <a:hlinkClick r:id="rId3" action="ppaction://hlinkfil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zoo@rgau-msha.ru</a:t>
            </a:r>
            <a:endParaRPr lang="en-US" sz="1800" dirty="0"/>
          </a:p>
        </p:txBody>
      </p:sp>
      <p:sp>
        <p:nvSpPr>
          <p:cNvPr id="13" name="Shape 10"/>
          <p:cNvSpPr/>
          <p:nvPr/>
        </p:nvSpPr>
        <p:spPr>
          <a:xfrm>
            <a:off x="5778500" y="1143000"/>
            <a:ext cx="4699000" cy="3556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  <a:effectLst>
            <a:outerShdw blurRad="101600" dist="25400" dir="5400000" algn="bl" rotWithShape="0">
              <a:srgbClr val="000000">
                <a:alpha val="8235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5778500" y="1143000"/>
            <a:ext cx="4699000" cy="635000"/>
          </a:xfrm>
          <a:prstGeom prst="roundRect">
            <a:avLst>
              <a:gd name="adj" fmla="val 8000"/>
            </a:avLst>
          </a:prstGeom>
          <a:solidFill>
            <a:srgbClr val="C9A227"/>
          </a:solidFill>
          <a:ln/>
        </p:spPr>
      </p:sp>
      <p:sp>
        <p:nvSpPr>
          <p:cNvPr id="15" name="Text 12"/>
          <p:cNvSpPr/>
          <p:nvPr/>
        </p:nvSpPr>
        <p:spPr>
          <a:xfrm>
            <a:off x="5778500" y="1143000"/>
            <a:ext cx="4699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ПРИЁМНАЯ КОМИССИЯ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6080125" y="2032000"/>
            <a:ext cx="285750" cy="381000"/>
          </a:xfrm>
          <a:custGeom>
            <a:avLst/>
            <a:gdLst/>
            <a:ahLst/>
            <a:cxnLst/>
            <a:rect l="l" t="t" r="r" b="b"/>
            <a:pathLst>
              <a:path w="285750" h="381000">
                <a:moveTo>
                  <a:pt x="0" y="140345"/>
                </a:moveTo>
                <a:cubicBezTo>
                  <a:pt x="0" y="62805"/>
                  <a:pt x="63996" y="0"/>
                  <a:pt x="142875" y="0"/>
                </a:cubicBezTo>
                <a:cubicBezTo>
                  <a:pt x="221754" y="0"/>
                  <a:pt x="285750" y="62805"/>
                  <a:pt x="285750" y="140345"/>
                </a:cubicBezTo>
                <a:cubicBezTo>
                  <a:pt x="285750" y="229121"/>
                  <a:pt x="196304" y="335533"/>
                  <a:pt x="158948" y="376089"/>
                </a:cubicBezTo>
                <a:cubicBezTo>
                  <a:pt x="150168" y="385614"/>
                  <a:pt x="135508" y="385614"/>
                  <a:pt x="126727" y="376089"/>
                </a:cubicBezTo>
                <a:cubicBezTo>
                  <a:pt x="89371" y="335533"/>
                  <a:pt x="-74" y="229121"/>
                  <a:pt x="-74" y="140345"/>
                </a:cubicBezTo>
                <a:close/>
                <a:moveTo>
                  <a:pt x="142875" y="190500"/>
                </a:moveTo>
                <a:cubicBezTo>
                  <a:pt x="169160" y="190500"/>
                  <a:pt x="190500" y="169160"/>
                  <a:pt x="190500" y="142875"/>
                </a:cubicBezTo>
                <a:cubicBezTo>
                  <a:pt x="190500" y="116590"/>
                  <a:pt x="169160" y="95250"/>
                  <a:pt x="142875" y="95250"/>
                </a:cubicBezTo>
                <a:cubicBezTo>
                  <a:pt x="116590" y="95250"/>
                  <a:pt x="95250" y="116590"/>
                  <a:pt x="95250" y="142875"/>
                </a:cubicBezTo>
                <a:cubicBezTo>
                  <a:pt x="95250" y="169160"/>
                  <a:pt x="116590" y="190500"/>
                  <a:pt x="142875" y="190500"/>
                </a:cubicBezTo>
                <a:close/>
              </a:path>
            </a:pathLst>
          </a:custGeom>
          <a:solidFill>
            <a:srgbClr val="C9A227"/>
          </a:solidFill>
          <a:ln/>
        </p:spPr>
      </p:sp>
      <p:sp>
        <p:nvSpPr>
          <p:cNvPr id="17" name="Text 14"/>
          <p:cNvSpPr/>
          <p:nvPr/>
        </p:nvSpPr>
        <p:spPr>
          <a:xfrm>
            <a:off x="6540500" y="2095500"/>
            <a:ext cx="3683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400" dirty="0" smtClean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г. </a:t>
            </a:r>
            <a:r>
              <a:rPr lang="en-US" sz="1400" dirty="0" err="1" smtClean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Москва</a:t>
            </a:r>
            <a:r>
              <a:rPr lang="en-US" sz="1400" dirty="0" smtClean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, </a:t>
            </a:r>
            <a:r>
              <a:rPr lang="en-US" sz="1400" dirty="0" err="1" smtClean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ул</a:t>
            </a:r>
            <a:r>
              <a:rPr lang="en-US" sz="1400" dirty="0" smtClean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. </a:t>
            </a:r>
            <a:r>
              <a:rPr lang="en-US" sz="1400" dirty="0" err="1" smtClean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Верхняя</a:t>
            </a:r>
            <a:r>
              <a:rPr lang="en-US" sz="1400" dirty="0" smtClean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400" dirty="0" err="1" smtClean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аллея</a:t>
            </a:r>
            <a:r>
              <a:rPr lang="en-US" sz="1400" dirty="0" smtClean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, д. 4</a:t>
            </a:r>
            <a:r>
              <a:rPr lang="ru-RU" sz="1400" dirty="0" smtClean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(корпус № 15)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6072188" y="28575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19211" y="18604"/>
                </a:moveTo>
                <a:cubicBezTo>
                  <a:pt x="113333" y="4539"/>
                  <a:pt x="98003" y="-2902"/>
                  <a:pt x="83418" y="1042"/>
                </a:cubicBezTo>
                <a:lnTo>
                  <a:pt x="79325" y="2158"/>
                </a:lnTo>
                <a:cubicBezTo>
                  <a:pt x="31254" y="15255"/>
                  <a:pt x="-9823" y="61838"/>
                  <a:pt x="2158" y="118542"/>
                </a:cubicBezTo>
                <a:cubicBezTo>
                  <a:pt x="29766" y="248766"/>
                  <a:pt x="132234" y="351234"/>
                  <a:pt x="262458" y="378842"/>
                </a:cubicBezTo>
                <a:cubicBezTo>
                  <a:pt x="319236" y="390897"/>
                  <a:pt x="365745" y="349746"/>
                  <a:pt x="378842" y="301675"/>
                </a:cubicBezTo>
                <a:lnTo>
                  <a:pt x="379958" y="297582"/>
                </a:lnTo>
                <a:cubicBezTo>
                  <a:pt x="383977" y="282922"/>
                  <a:pt x="376461" y="267593"/>
                  <a:pt x="362471" y="261789"/>
                </a:cubicBezTo>
                <a:lnTo>
                  <a:pt x="290066" y="231651"/>
                </a:lnTo>
                <a:cubicBezTo>
                  <a:pt x="277788" y="226516"/>
                  <a:pt x="263575" y="230088"/>
                  <a:pt x="255091" y="240432"/>
                </a:cubicBezTo>
                <a:lnTo>
                  <a:pt x="226368" y="275555"/>
                </a:lnTo>
                <a:cubicBezTo>
                  <a:pt x="174054" y="249585"/>
                  <a:pt x="131936" y="206127"/>
                  <a:pt x="107752" y="152772"/>
                </a:cubicBezTo>
                <a:lnTo>
                  <a:pt x="140643" y="125983"/>
                </a:lnTo>
                <a:cubicBezTo>
                  <a:pt x="150986" y="117574"/>
                  <a:pt x="154484" y="103361"/>
                  <a:pt x="149423" y="91008"/>
                </a:cubicBezTo>
                <a:lnTo>
                  <a:pt x="119211" y="18604"/>
                </a:lnTo>
                <a:close/>
              </a:path>
            </a:pathLst>
          </a:custGeom>
          <a:solidFill>
            <a:srgbClr val="C9A227"/>
          </a:solidFill>
          <a:ln/>
        </p:spPr>
      </p:sp>
      <p:sp>
        <p:nvSpPr>
          <p:cNvPr id="19" name="Text 16"/>
          <p:cNvSpPr/>
          <p:nvPr/>
        </p:nvSpPr>
        <p:spPr>
          <a:xfrm>
            <a:off x="6540500" y="2794000"/>
            <a:ext cx="368300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8 (800) 222-04-02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3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(бесплатно)</a:t>
            </a:r>
            <a:endParaRPr lang="en-US" sz="1800" dirty="0"/>
          </a:p>
        </p:txBody>
      </p:sp>
      <p:sp>
        <p:nvSpPr>
          <p:cNvPr id="20" name="Shape 17"/>
          <p:cNvSpPr/>
          <p:nvPr/>
        </p:nvSpPr>
        <p:spPr>
          <a:xfrm>
            <a:off x="6032500" y="3429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5719" y="47625"/>
                </a:moveTo>
                <a:cubicBezTo>
                  <a:pt x="15999" y="47625"/>
                  <a:pt x="0" y="63624"/>
                  <a:pt x="0" y="83344"/>
                </a:cubicBezTo>
                <a:cubicBezTo>
                  <a:pt x="0" y="94580"/>
                  <a:pt x="5283" y="105147"/>
                  <a:pt x="14288" y="111919"/>
                </a:cubicBezTo>
                <a:lnTo>
                  <a:pt x="169069" y="228005"/>
                </a:lnTo>
                <a:cubicBezTo>
                  <a:pt x="181794" y="237530"/>
                  <a:pt x="199206" y="237530"/>
                  <a:pt x="211931" y="228005"/>
                </a:cubicBezTo>
                <a:lnTo>
                  <a:pt x="366713" y="111919"/>
                </a:lnTo>
                <a:cubicBezTo>
                  <a:pt x="375717" y="105147"/>
                  <a:pt x="381000" y="94580"/>
                  <a:pt x="381000" y="83344"/>
                </a:cubicBezTo>
                <a:cubicBezTo>
                  <a:pt x="381000" y="63624"/>
                  <a:pt x="365001" y="47625"/>
                  <a:pt x="345281" y="47625"/>
                </a:cubicBezTo>
                <a:lnTo>
                  <a:pt x="35719" y="47625"/>
                </a:lnTo>
                <a:close/>
                <a:moveTo>
                  <a:pt x="0" y="145852"/>
                </a:moveTo>
                <a:lnTo>
                  <a:pt x="0" y="285750"/>
                </a:lnTo>
                <a:cubicBezTo>
                  <a:pt x="0" y="312018"/>
                  <a:pt x="21357" y="333375"/>
                  <a:pt x="47625" y="333375"/>
                </a:cubicBezTo>
                <a:lnTo>
                  <a:pt x="333375" y="333375"/>
                </a:lnTo>
                <a:cubicBezTo>
                  <a:pt x="359643" y="333375"/>
                  <a:pt x="381000" y="312018"/>
                  <a:pt x="381000" y="285750"/>
                </a:cubicBezTo>
                <a:lnTo>
                  <a:pt x="381000" y="145852"/>
                </a:lnTo>
                <a:lnTo>
                  <a:pt x="233363" y="256580"/>
                </a:lnTo>
                <a:cubicBezTo>
                  <a:pt x="207987" y="275630"/>
                  <a:pt x="173013" y="275630"/>
                  <a:pt x="147638" y="256580"/>
                </a:cubicBezTo>
                <a:lnTo>
                  <a:pt x="0" y="145852"/>
                </a:lnTo>
                <a:close/>
              </a:path>
            </a:pathLst>
          </a:custGeom>
          <a:solidFill>
            <a:srgbClr val="C9A227"/>
          </a:solidFill>
          <a:ln/>
        </p:spPr>
      </p:sp>
      <p:sp>
        <p:nvSpPr>
          <p:cNvPr id="21" name="Text 18"/>
          <p:cNvSpPr/>
          <p:nvPr/>
        </p:nvSpPr>
        <p:spPr>
          <a:xfrm>
            <a:off x="6540500" y="3390900"/>
            <a:ext cx="368300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1500" u="sng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  <a:hlinkClick r:id="rId4" action="ppaction://hlinkfil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priem@timacad.ru</a:t>
            </a:r>
            <a:endParaRPr lang="en-US" sz="1800" dirty="0"/>
          </a:p>
        </p:txBody>
      </p:sp>
      <p:sp>
        <p:nvSpPr>
          <p:cNvPr id="22" name="Shape 19"/>
          <p:cNvSpPr/>
          <p:nvPr/>
        </p:nvSpPr>
        <p:spPr>
          <a:xfrm>
            <a:off x="10795000" y="1143000"/>
            <a:ext cx="4699000" cy="3556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  <a:effectLst>
            <a:outerShdw blurRad="101600" dist="25400" dir="5400000" algn="bl" rotWithShape="0">
              <a:srgbClr val="000000">
                <a:alpha val="8235"/>
              </a:srgbClr>
            </a:outerShdw>
          </a:effectLst>
        </p:spPr>
      </p:sp>
      <p:sp>
        <p:nvSpPr>
          <p:cNvPr id="23" name="Shape 20"/>
          <p:cNvSpPr/>
          <p:nvPr/>
        </p:nvSpPr>
        <p:spPr>
          <a:xfrm>
            <a:off x="10795000" y="1143000"/>
            <a:ext cx="4699000" cy="635000"/>
          </a:xfrm>
          <a:prstGeom prst="roundRect">
            <a:avLst>
              <a:gd name="adj" fmla="val 8000"/>
            </a:avLst>
          </a:prstGeom>
          <a:solidFill>
            <a:srgbClr val="1B5E20"/>
          </a:solidFill>
          <a:ln/>
        </p:spPr>
      </p:sp>
      <p:sp>
        <p:nvSpPr>
          <p:cNvPr id="24" name="Text 21"/>
          <p:cNvSpPr/>
          <p:nvPr/>
        </p:nvSpPr>
        <p:spPr>
          <a:xfrm>
            <a:off x="10795000" y="1143000"/>
            <a:ext cx="4699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ПОЛЕЗНЫЕ ССЫЛКИ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11049000" y="2032000"/>
            <a:ext cx="4191000" cy="24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80000"/>
              </a:lnSpc>
            </a:pPr>
            <a:r>
              <a:rPr lang="en-US" sz="1500" dirty="0" smtClean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🌐</a:t>
            </a:r>
            <a:r>
              <a:rPr lang="en-US" sz="15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500" u="sng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  <a:hlinkClick r:id="rId5"/>
              </a:rPr>
              <a:t>www.timacad.ru</a:t>
            </a:r>
            <a:endParaRPr lang="en-US" sz="1800" dirty="0"/>
          </a:p>
          <a:p>
            <a:pPr>
              <a:lnSpc>
                <a:spcPct val="109000"/>
              </a:lnSpc>
            </a:pPr>
            <a:r>
              <a:rPr lang="en-US" sz="1500" dirty="0" smtClean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🎓</a:t>
            </a:r>
            <a:r>
              <a:rPr lang="en-US" sz="15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500" u="sng" dirty="0">
                <a:solidFill>
                  <a:srgbClr val="0070C0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vk.com/</a:t>
            </a:r>
            <a:r>
              <a:rPr lang="en-US" sz="1500" u="sng" dirty="0" err="1">
                <a:solidFill>
                  <a:srgbClr val="0070C0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rgau_zoo</a:t>
            </a:r>
            <a:endParaRPr lang="en-US" sz="1500" u="sng" dirty="0">
              <a:solidFill>
                <a:srgbClr val="0070C0"/>
              </a:solidFill>
              <a:latin typeface="QuattrocentoSans" pitchFamily="34" charset="0"/>
              <a:ea typeface="QuattrocentoSans" pitchFamily="34" charset="-122"/>
              <a:cs typeface="QuattrocentoSans" pitchFamily="34" charset="-120"/>
            </a:endParaRPr>
          </a:p>
          <a:p>
            <a:pPr>
              <a:lnSpc>
                <a:spcPct val="180000"/>
              </a:lnSpc>
              <a:spcBef>
                <a:spcPts val="600"/>
              </a:spcBef>
            </a:pPr>
            <a:r>
              <a:rPr lang="en-US" sz="1500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💼</a:t>
            </a:r>
            <a:r>
              <a:rPr lang="en-US" sz="15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500" u="sng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  <a:hlinkClick r:id="rId6" action="ppaction://hlinkfil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trudvsem.ru</a:t>
            </a:r>
            <a:endParaRPr lang="en-US" sz="1800" dirty="0"/>
          </a:p>
          <a:p>
            <a:pPr>
              <a:lnSpc>
                <a:spcPct val="180000"/>
              </a:lnSpc>
              <a:spcBef>
                <a:spcPts val="600"/>
              </a:spcBef>
            </a:pPr>
            <a:r>
              <a:rPr lang="en-US" sz="1500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📋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500" u="sng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  <a:hlinkClick r:id="rId7" action="ppaction://hlinkfil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gosuslugi.ru</a:t>
            </a:r>
            <a:endParaRPr lang="ru-RU" sz="1500" u="sng" dirty="0" smtClean="0">
              <a:solidFill>
                <a:srgbClr val="1A1A1A"/>
              </a:solidFill>
              <a:latin typeface="QuattrocentoSans" pitchFamily="34" charset="0"/>
              <a:ea typeface="QuattrocentoSans" pitchFamily="34" charset="-122"/>
              <a:cs typeface="QuattrocentoSans" pitchFamily="34" charset="-120"/>
            </a:endParaRPr>
          </a:p>
          <a:p>
            <a:pPr>
              <a:lnSpc>
                <a:spcPct val="180000"/>
              </a:lnSpc>
              <a:spcBef>
                <a:spcPts val="600"/>
              </a:spcBef>
            </a:pPr>
            <a:r>
              <a:rPr lang="en-US" sz="1500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🎓</a:t>
            </a:r>
            <a:r>
              <a:rPr lang="en-US" dirty="0" smtClean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500" u="sng" dirty="0">
                <a:solidFill>
                  <a:schemeClr val="accent5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vk.com/</a:t>
            </a:r>
            <a:r>
              <a:rPr lang="en-US" sz="1500" u="sng" dirty="0" err="1">
                <a:solidFill>
                  <a:schemeClr val="accent5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zooabiturient</a:t>
            </a:r>
            <a:endParaRPr lang="en-US" sz="1500" u="sng" dirty="0">
              <a:solidFill>
                <a:schemeClr val="accent5"/>
              </a:solidFill>
              <a:latin typeface="QuattrocentoSans" pitchFamily="34" charset="0"/>
              <a:ea typeface="QuattrocentoSans" pitchFamily="34" charset="-122"/>
              <a:cs typeface="QuattrocentoSans" pitchFamily="34" charset="-120"/>
            </a:endParaRPr>
          </a:p>
          <a:p>
            <a:pPr>
              <a:lnSpc>
                <a:spcPct val="180000"/>
              </a:lnSpc>
              <a:spcBef>
                <a:spcPts val="600"/>
              </a:spcBef>
            </a:pPr>
            <a:endParaRPr lang="en-US" sz="1800" dirty="0"/>
          </a:p>
        </p:txBody>
      </p:sp>
      <p:sp>
        <p:nvSpPr>
          <p:cNvPr id="26" name="Shape 23"/>
          <p:cNvSpPr/>
          <p:nvPr/>
        </p:nvSpPr>
        <p:spPr>
          <a:xfrm>
            <a:off x="0" y="9017000"/>
            <a:ext cx="16256000" cy="127000"/>
          </a:xfrm>
          <a:prstGeom prst="rect">
            <a:avLst/>
          </a:prstGeom>
          <a:solidFill>
            <a:srgbClr val="2E7D32"/>
          </a:solidFill>
          <a:ln/>
        </p:spPr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178" y="114520"/>
            <a:ext cx="968744" cy="94508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62000" y="317500"/>
            <a:ext cx="12700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3000" b="1" dirty="0">
                <a:solidFill>
                  <a:srgbClr val="2E7D32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Преимущества обучения в РГАУ-МСХА</a:t>
            </a:r>
            <a:endParaRPr lang="en-US" sz="3000" dirty="0"/>
          </a:p>
        </p:txBody>
      </p:sp>
      <p:sp>
        <p:nvSpPr>
          <p:cNvPr id="4" name="Shape 1"/>
          <p:cNvSpPr/>
          <p:nvPr/>
        </p:nvSpPr>
        <p:spPr>
          <a:xfrm>
            <a:off x="762000" y="1143000"/>
            <a:ext cx="4699000" cy="22225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  <a:effectLst>
            <a:outerShdw blurRad="76200" dist="25400" dir="5400000" algn="bl" rotWithShape="0">
              <a:srgbClr val="000000">
                <a:alpha val="7059"/>
              </a:srgbClr>
            </a:outerShdw>
          </a:effectLst>
        </p:spPr>
      </p:sp>
      <p:sp>
        <p:nvSpPr>
          <p:cNvPr id="5" name="Shape 2"/>
          <p:cNvSpPr/>
          <p:nvPr/>
        </p:nvSpPr>
        <p:spPr>
          <a:xfrm>
            <a:off x="987425" y="1333500"/>
            <a:ext cx="514350" cy="457200"/>
          </a:xfrm>
          <a:custGeom>
            <a:avLst/>
            <a:gdLst/>
            <a:ahLst/>
            <a:cxnLst/>
            <a:rect l="l" t="t" r="r" b="b"/>
            <a:pathLst>
              <a:path w="514350" h="457200">
                <a:moveTo>
                  <a:pt x="42863" y="174843"/>
                </a:moveTo>
                <a:lnTo>
                  <a:pt x="229672" y="251728"/>
                </a:lnTo>
                <a:cubicBezTo>
                  <a:pt x="238423" y="255300"/>
                  <a:pt x="247710" y="257175"/>
                  <a:pt x="257175" y="257175"/>
                </a:cubicBezTo>
                <a:cubicBezTo>
                  <a:pt x="266640" y="257175"/>
                  <a:pt x="275927" y="255300"/>
                  <a:pt x="284678" y="251728"/>
                </a:cubicBezTo>
                <a:lnTo>
                  <a:pt x="501134" y="162610"/>
                </a:lnTo>
                <a:cubicBezTo>
                  <a:pt x="509171" y="159306"/>
                  <a:pt x="514350" y="151537"/>
                  <a:pt x="514350" y="142875"/>
                </a:cubicBezTo>
                <a:cubicBezTo>
                  <a:pt x="514350" y="134213"/>
                  <a:pt x="509171" y="126444"/>
                  <a:pt x="501134" y="123140"/>
                </a:cubicBezTo>
                <a:lnTo>
                  <a:pt x="284678" y="34022"/>
                </a:lnTo>
                <a:cubicBezTo>
                  <a:pt x="275927" y="30450"/>
                  <a:pt x="266640" y="28575"/>
                  <a:pt x="257175" y="28575"/>
                </a:cubicBezTo>
                <a:cubicBezTo>
                  <a:pt x="247710" y="28575"/>
                  <a:pt x="238423" y="30450"/>
                  <a:pt x="229672" y="34022"/>
                </a:cubicBezTo>
                <a:lnTo>
                  <a:pt x="13216" y="123140"/>
                </a:lnTo>
                <a:cubicBezTo>
                  <a:pt x="5179" y="126444"/>
                  <a:pt x="0" y="134213"/>
                  <a:pt x="0" y="142875"/>
                </a:cubicBezTo>
                <a:lnTo>
                  <a:pt x="0" y="407194"/>
                </a:lnTo>
                <a:cubicBezTo>
                  <a:pt x="0" y="419070"/>
                  <a:pt x="9555" y="428625"/>
                  <a:pt x="21431" y="428625"/>
                </a:cubicBezTo>
                <a:cubicBezTo>
                  <a:pt x="33308" y="428625"/>
                  <a:pt x="42863" y="419070"/>
                  <a:pt x="42863" y="407194"/>
                </a:cubicBezTo>
                <a:lnTo>
                  <a:pt x="42863" y="174843"/>
                </a:lnTo>
                <a:close/>
                <a:moveTo>
                  <a:pt x="85725" y="238869"/>
                </a:moveTo>
                <a:lnTo>
                  <a:pt x="85725" y="342900"/>
                </a:lnTo>
                <a:cubicBezTo>
                  <a:pt x="85725" y="390227"/>
                  <a:pt x="162520" y="428625"/>
                  <a:pt x="257175" y="428625"/>
                </a:cubicBezTo>
                <a:cubicBezTo>
                  <a:pt x="351830" y="428625"/>
                  <a:pt x="428625" y="390227"/>
                  <a:pt x="428625" y="342900"/>
                </a:cubicBezTo>
                <a:lnTo>
                  <a:pt x="428625" y="238780"/>
                </a:lnTo>
                <a:lnTo>
                  <a:pt x="301020" y="291376"/>
                </a:lnTo>
                <a:cubicBezTo>
                  <a:pt x="287089" y="297091"/>
                  <a:pt x="272266" y="300037"/>
                  <a:pt x="257175" y="300037"/>
                </a:cubicBezTo>
                <a:cubicBezTo>
                  <a:pt x="242084" y="300037"/>
                  <a:pt x="227261" y="297091"/>
                  <a:pt x="213330" y="291376"/>
                </a:cubicBezTo>
                <a:lnTo>
                  <a:pt x="85725" y="238780"/>
                </a:lnTo>
                <a:close/>
              </a:path>
            </a:pathLst>
          </a:custGeom>
          <a:solidFill>
            <a:srgbClr val="2E7D32"/>
          </a:solidFill>
          <a:ln/>
        </p:spPr>
      </p:sp>
      <p:sp>
        <p:nvSpPr>
          <p:cNvPr id="6" name="Text 3"/>
          <p:cNvSpPr/>
          <p:nvPr/>
        </p:nvSpPr>
        <p:spPr>
          <a:xfrm>
            <a:off x="1016000" y="1879600"/>
            <a:ext cx="4191000" cy="133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sz="1500" b="1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Образование топ-уровня</a:t>
            </a:r>
            <a:endParaRPr lang="en-US" sz="1800" dirty="0"/>
          </a:p>
          <a:p>
            <a:pPr>
              <a:lnSpc>
                <a:spcPct val="140000"/>
              </a:lnSpc>
              <a:spcBef>
                <a:spcPts val="400"/>
              </a:spcBef>
            </a:pPr>
            <a:r>
              <a:rPr lang="en-US" sz="13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Программы с участием ведущих специалистов. Российская и международная аккредитация.</a:t>
            </a:r>
            <a:endParaRPr lang="en-US" sz="1800" dirty="0"/>
          </a:p>
        </p:txBody>
      </p:sp>
      <p:sp>
        <p:nvSpPr>
          <p:cNvPr id="7" name="Shape 4"/>
          <p:cNvSpPr/>
          <p:nvPr/>
        </p:nvSpPr>
        <p:spPr>
          <a:xfrm>
            <a:off x="5778500" y="1143000"/>
            <a:ext cx="4699000" cy="22225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  <a:effectLst>
            <a:outerShdw blurRad="76200" dist="25400" dir="5400000" algn="bl" rotWithShape="0">
              <a:srgbClr val="000000">
                <a:alpha val="7059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6061075" y="1333500"/>
            <a:ext cx="400050" cy="457200"/>
          </a:xfrm>
          <a:custGeom>
            <a:avLst/>
            <a:gdLst/>
            <a:ahLst/>
            <a:cxnLst/>
            <a:rect l="l" t="t" r="r" b="b"/>
            <a:pathLst>
              <a:path w="400050" h="457200">
                <a:moveTo>
                  <a:pt x="257175" y="0"/>
                </a:moveTo>
                <a:lnTo>
                  <a:pt x="114300" y="0"/>
                </a:lnTo>
                <a:cubicBezTo>
                  <a:pt x="98494" y="0"/>
                  <a:pt x="85725" y="12769"/>
                  <a:pt x="85725" y="28575"/>
                </a:cubicBezTo>
                <a:cubicBezTo>
                  <a:pt x="85725" y="44381"/>
                  <a:pt x="98494" y="57150"/>
                  <a:pt x="114300" y="57150"/>
                </a:cubicBezTo>
                <a:lnTo>
                  <a:pt x="114300" y="192435"/>
                </a:lnTo>
                <a:lnTo>
                  <a:pt x="6697" y="380673"/>
                </a:lnTo>
                <a:cubicBezTo>
                  <a:pt x="2322" y="388441"/>
                  <a:pt x="0" y="397103"/>
                  <a:pt x="0" y="406033"/>
                </a:cubicBezTo>
                <a:cubicBezTo>
                  <a:pt x="0" y="434340"/>
                  <a:pt x="22860" y="457200"/>
                  <a:pt x="51167" y="457200"/>
                </a:cubicBezTo>
                <a:lnTo>
                  <a:pt x="348883" y="457200"/>
                </a:lnTo>
                <a:cubicBezTo>
                  <a:pt x="377101" y="457200"/>
                  <a:pt x="400050" y="434340"/>
                  <a:pt x="400050" y="406033"/>
                </a:cubicBezTo>
                <a:cubicBezTo>
                  <a:pt x="400050" y="397103"/>
                  <a:pt x="397728" y="388352"/>
                  <a:pt x="393353" y="380673"/>
                </a:cubicBezTo>
                <a:lnTo>
                  <a:pt x="285750" y="192435"/>
                </a:lnTo>
                <a:lnTo>
                  <a:pt x="285750" y="57150"/>
                </a:lnTo>
                <a:cubicBezTo>
                  <a:pt x="301556" y="57150"/>
                  <a:pt x="314325" y="44381"/>
                  <a:pt x="314325" y="28575"/>
                </a:cubicBezTo>
                <a:cubicBezTo>
                  <a:pt x="314325" y="12769"/>
                  <a:pt x="301556" y="0"/>
                  <a:pt x="285750" y="0"/>
                </a:cubicBezTo>
                <a:lnTo>
                  <a:pt x="257175" y="0"/>
                </a:lnTo>
                <a:close/>
                <a:moveTo>
                  <a:pt x="171450" y="192435"/>
                </a:moveTo>
                <a:lnTo>
                  <a:pt x="171450" y="57150"/>
                </a:lnTo>
                <a:lnTo>
                  <a:pt x="228600" y="57150"/>
                </a:lnTo>
                <a:lnTo>
                  <a:pt x="228600" y="192435"/>
                </a:lnTo>
                <a:cubicBezTo>
                  <a:pt x="228600" y="202347"/>
                  <a:pt x="231190" y="212169"/>
                  <a:pt x="236101" y="220831"/>
                </a:cubicBezTo>
                <a:lnTo>
                  <a:pt x="273248" y="285750"/>
                </a:lnTo>
                <a:lnTo>
                  <a:pt x="126802" y="285750"/>
                </a:lnTo>
                <a:lnTo>
                  <a:pt x="163949" y="220831"/>
                </a:lnTo>
                <a:cubicBezTo>
                  <a:pt x="168860" y="212169"/>
                  <a:pt x="171450" y="202436"/>
                  <a:pt x="171450" y="192435"/>
                </a:cubicBezTo>
                <a:close/>
              </a:path>
            </a:pathLst>
          </a:custGeom>
          <a:solidFill>
            <a:srgbClr val="2E7D32"/>
          </a:solidFill>
          <a:ln/>
        </p:spPr>
      </p:sp>
      <p:sp>
        <p:nvSpPr>
          <p:cNvPr id="9" name="Text 6"/>
          <p:cNvSpPr/>
          <p:nvPr/>
        </p:nvSpPr>
        <p:spPr>
          <a:xfrm>
            <a:off x="6032500" y="1879600"/>
            <a:ext cx="4191000" cy="133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sz="1500" b="1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Современные лаборатории</a:t>
            </a:r>
            <a:endParaRPr lang="en-US" sz="1800" dirty="0"/>
          </a:p>
          <a:p>
            <a:pPr>
              <a:lnSpc>
                <a:spcPct val="140000"/>
              </a:lnSpc>
              <a:spcBef>
                <a:spcPts val="400"/>
              </a:spcBef>
            </a:pPr>
            <a:r>
              <a:rPr lang="en-US" sz="13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Передовое учебное и научное оборудование в аудиториях и лабораториях.</a:t>
            </a:r>
            <a:endParaRPr lang="en-US" sz="1800" dirty="0"/>
          </a:p>
        </p:txBody>
      </p:sp>
      <p:sp>
        <p:nvSpPr>
          <p:cNvPr id="10" name="Shape 7"/>
          <p:cNvSpPr/>
          <p:nvPr/>
        </p:nvSpPr>
        <p:spPr>
          <a:xfrm>
            <a:off x="10795000" y="1143000"/>
            <a:ext cx="4699000" cy="22225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  <a:effectLst>
            <a:outerShdw blurRad="76200" dist="25400" dir="5400000" algn="bl" rotWithShape="0">
              <a:srgbClr val="000000">
                <a:alpha val="7059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11049000" y="13335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78594" y="42863"/>
                </a:moveTo>
                <a:lnTo>
                  <a:pt x="278606" y="42863"/>
                </a:lnTo>
                <a:cubicBezTo>
                  <a:pt x="282535" y="42863"/>
                  <a:pt x="285750" y="46077"/>
                  <a:pt x="285750" y="50006"/>
                </a:cubicBezTo>
                <a:lnTo>
                  <a:pt x="285750" y="85725"/>
                </a:lnTo>
                <a:lnTo>
                  <a:pt x="171450" y="85725"/>
                </a:lnTo>
                <a:lnTo>
                  <a:pt x="171450" y="50006"/>
                </a:lnTo>
                <a:cubicBezTo>
                  <a:pt x="171450" y="46077"/>
                  <a:pt x="174665" y="42863"/>
                  <a:pt x="178594" y="42863"/>
                </a:cubicBezTo>
                <a:close/>
                <a:moveTo>
                  <a:pt x="128588" y="50006"/>
                </a:moveTo>
                <a:lnTo>
                  <a:pt x="128588" y="85725"/>
                </a:lnTo>
                <a:lnTo>
                  <a:pt x="57150" y="85725"/>
                </a:lnTo>
                <a:cubicBezTo>
                  <a:pt x="25628" y="85725"/>
                  <a:pt x="0" y="111353"/>
                  <a:pt x="0" y="142875"/>
                </a:cubicBezTo>
                <a:lnTo>
                  <a:pt x="0" y="228600"/>
                </a:lnTo>
                <a:lnTo>
                  <a:pt x="457200" y="228600"/>
                </a:lnTo>
                <a:lnTo>
                  <a:pt x="457200" y="142875"/>
                </a:lnTo>
                <a:cubicBezTo>
                  <a:pt x="457200" y="111353"/>
                  <a:pt x="431572" y="85725"/>
                  <a:pt x="400050" y="85725"/>
                </a:cubicBezTo>
                <a:lnTo>
                  <a:pt x="328613" y="85725"/>
                </a:lnTo>
                <a:lnTo>
                  <a:pt x="328613" y="50006"/>
                </a:lnTo>
                <a:cubicBezTo>
                  <a:pt x="328613" y="22414"/>
                  <a:pt x="306199" y="0"/>
                  <a:pt x="278606" y="0"/>
                </a:cubicBezTo>
                <a:lnTo>
                  <a:pt x="178594" y="0"/>
                </a:lnTo>
                <a:cubicBezTo>
                  <a:pt x="151001" y="0"/>
                  <a:pt x="128588" y="22414"/>
                  <a:pt x="128588" y="50006"/>
                </a:cubicBezTo>
                <a:close/>
                <a:moveTo>
                  <a:pt x="457200" y="271463"/>
                </a:moveTo>
                <a:lnTo>
                  <a:pt x="285750" y="271463"/>
                </a:lnTo>
                <a:lnTo>
                  <a:pt x="285750" y="285750"/>
                </a:lnTo>
                <a:cubicBezTo>
                  <a:pt x="285750" y="301556"/>
                  <a:pt x="272981" y="314325"/>
                  <a:pt x="257175" y="314325"/>
                </a:cubicBezTo>
                <a:lnTo>
                  <a:pt x="200025" y="314325"/>
                </a:lnTo>
                <a:cubicBezTo>
                  <a:pt x="184219" y="314325"/>
                  <a:pt x="171450" y="301556"/>
                  <a:pt x="171450" y="285750"/>
                </a:cubicBezTo>
                <a:lnTo>
                  <a:pt x="171450" y="271463"/>
                </a:lnTo>
                <a:lnTo>
                  <a:pt x="0" y="271463"/>
                </a:lnTo>
                <a:lnTo>
                  <a:pt x="0" y="371475"/>
                </a:lnTo>
                <a:cubicBezTo>
                  <a:pt x="0" y="402997"/>
                  <a:pt x="25628" y="428625"/>
                  <a:pt x="57150" y="428625"/>
                </a:cubicBezTo>
                <a:lnTo>
                  <a:pt x="400050" y="428625"/>
                </a:lnTo>
                <a:cubicBezTo>
                  <a:pt x="431572" y="428625"/>
                  <a:pt x="457200" y="402997"/>
                  <a:pt x="457200" y="371475"/>
                </a:cubicBezTo>
                <a:lnTo>
                  <a:pt x="457200" y="271463"/>
                </a:lnTo>
                <a:close/>
              </a:path>
            </a:pathLst>
          </a:custGeom>
          <a:solidFill>
            <a:srgbClr val="2E7D32"/>
          </a:solidFill>
          <a:ln/>
        </p:spPr>
      </p:sp>
      <p:sp>
        <p:nvSpPr>
          <p:cNvPr id="12" name="Text 9"/>
          <p:cNvSpPr/>
          <p:nvPr/>
        </p:nvSpPr>
        <p:spPr>
          <a:xfrm>
            <a:off x="11049000" y="1879600"/>
            <a:ext cx="4191000" cy="133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sz="1500" b="1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Гарантия трудоустройства</a:t>
            </a:r>
            <a:endParaRPr lang="en-US" sz="1800" dirty="0"/>
          </a:p>
          <a:p>
            <a:pPr>
              <a:lnSpc>
                <a:spcPct val="140000"/>
              </a:lnSpc>
              <a:spcBef>
                <a:spcPts val="400"/>
              </a:spcBef>
            </a:pPr>
            <a:r>
              <a:rPr lang="en-US" sz="13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Выпускники востребованы. Возможность совмещать учёбу и работу.</a:t>
            </a:r>
            <a:endParaRPr lang="en-US" sz="1800" dirty="0"/>
          </a:p>
        </p:txBody>
      </p:sp>
      <p:sp>
        <p:nvSpPr>
          <p:cNvPr id="13" name="Shape 10"/>
          <p:cNvSpPr/>
          <p:nvPr/>
        </p:nvSpPr>
        <p:spPr>
          <a:xfrm>
            <a:off x="762000" y="3619500"/>
            <a:ext cx="4699000" cy="22225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  <a:effectLst>
            <a:outerShdw blurRad="76200" dist="25400" dir="5400000" algn="bl" rotWithShape="0">
              <a:srgbClr val="000000">
                <a:alpha val="7059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1016000" y="3810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228600"/>
                </a:moveTo>
                <a:cubicBezTo>
                  <a:pt x="457200" y="229404"/>
                  <a:pt x="457200" y="230207"/>
                  <a:pt x="457200" y="231011"/>
                </a:cubicBezTo>
                <a:cubicBezTo>
                  <a:pt x="456843" y="263604"/>
                  <a:pt x="427196" y="285750"/>
                  <a:pt x="394603" y="285750"/>
                </a:cubicBezTo>
                <a:lnTo>
                  <a:pt x="307181" y="285750"/>
                </a:lnTo>
                <a:cubicBezTo>
                  <a:pt x="283518" y="285750"/>
                  <a:pt x="264319" y="304949"/>
                  <a:pt x="264319" y="328613"/>
                </a:cubicBezTo>
                <a:cubicBezTo>
                  <a:pt x="264319" y="331649"/>
                  <a:pt x="264676" y="334595"/>
                  <a:pt x="265212" y="337453"/>
                </a:cubicBezTo>
                <a:cubicBezTo>
                  <a:pt x="267087" y="346561"/>
                  <a:pt x="271016" y="355312"/>
                  <a:pt x="274856" y="364153"/>
                </a:cubicBezTo>
                <a:cubicBezTo>
                  <a:pt x="280303" y="376476"/>
                  <a:pt x="285661" y="388709"/>
                  <a:pt x="285661" y="401657"/>
                </a:cubicBezTo>
                <a:cubicBezTo>
                  <a:pt x="285661" y="430054"/>
                  <a:pt x="266373" y="455861"/>
                  <a:pt x="237976" y="457021"/>
                </a:cubicBezTo>
                <a:cubicBezTo>
                  <a:pt x="234851" y="457111"/>
                  <a:pt x="231725" y="457200"/>
                  <a:pt x="228511" y="457200"/>
                </a:cubicBezTo>
                <a:cubicBezTo>
                  <a:pt x="102245" y="457200"/>
                  <a:pt x="-89" y="354866"/>
                  <a:pt x="-89" y="228600"/>
                </a:cubicBezTo>
                <a:cubicBezTo>
                  <a:pt x="-89" y="102334"/>
                  <a:pt x="102334" y="0"/>
                  <a:pt x="228600" y="0"/>
                </a:cubicBezTo>
                <a:cubicBezTo>
                  <a:pt x="354866" y="0"/>
                  <a:pt x="457200" y="102334"/>
                  <a:pt x="457200" y="228600"/>
                </a:cubicBezTo>
                <a:close/>
                <a:moveTo>
                  <a:pt x="114300" y="257175"/>
                </a:moveTo>
                <a:cubicBezTo>
                  <a:pt x="114300" y="241404"/>
                  <a:pt x="101496" y="228600"/>
                  <a:pt x="85725" y="228600"/>
                </a:cubicBezTo>
                <a:cubicBezTo>
                  <a:pt x="69954" y="228600"/>
                  <a:pt x="57150" y="241404"/>
                  <a:pt x="57150" y="257175"/>
                </a:cubicBezTo>
                <a:cubicBezTo>
                  <a:pt x="57150" y="272946"/>
                  <a:pt x="69954" y="285750"/>
                  <a:pt x="85725" y="285750"/>
                </a:cubicBezTo>
                <a:cubicBezTo>
                  <a:pt x="101496" y="285750"/>
                  <a:pt x="114300" y="272946"/>
                  <a:pt x="114300" y="257175"/>
                </a:cubicBezTo>
                <a:close/>
                <a:moveTo>
                  <a:pt x="114300" y="171450"/>
                </a:moveTo>
                <a:cubicBezTo>
                  <a:pt x="130071" y="171450"/>
                  <a:pt x="142875" y="158646"/>
                  <a:pt x="142875" y="142875"/>
                </a:cubicBezTo>
                <a:cubicBezTo>
                  <a:pt x="142875" y="127104"/>
                  <a:pt x="130071" y="114300"/>
                  <a:pt x="114300" y="114300"/>
                </a:cubicBezTo>
                <a:cubicBezTo>
                  <a:pt x="98529" y="114300"/>
                  <a:pt x="85725" y="127104"/>
                  <a:pt x="85725" y="142875"/>
                </a:cubicBezTo>
                <a:cubicBezTo>
                  <a:pt x="85725" y="158646"/>
                  <a:pt x="98529" y="171450"/>
                  <a:pt x="114300" y="171450"/>
                </a:cubicBezTo>
                <a:close/>
                <a:moveTo>
                  <a:pt x="257175" y="85725"/>
                </a:moveTo>
                <a:cubicBezTo>
                  <a:pt x="257175" y="69954"/>
                  <a:pt x="244371" y="57150"/>
                  <a:pt x="228600" y="57150"/>
                </a:cubicBezTo>
                <a:cubicBezTo>
                  <a:pt x="212829" y="57150"/>
                  <a:pt x="200025" y="69954"/>
                  <a:pt x="200025" y="85725"/>
                </a:cubicBezTo>
                <a:cubicBezTo>
                  <a:pt x="200025" y="101496"/>
                  <a:pt x="212829" y="114300"/>
                  <a:pt x="228600" y="114300"/>
                </a:cubicBezTo>
                <a:cubicBezTo>
                  <a:pt x="244371" y="114300"/>
                  <a:pt x="257175" y="101496"/>
                  <a:pt x="257175" y="85725"/>
                </a:cubicBezTo>
                <a:close/>
                <a:moveTo>
                  <a:pt x="342900" y="171450"/>
                </a:moveTo>
                <a:cubicBezTo>
                  <a:pt x="358671" y="171450"/>
                  <a:pt x="371475" y="158646"/>
                  <a:pt x="371475" y="142875"/>
                </a:cubicBezTo>
                <a:cubicBezTo>
                  <a:pt x="371475" y="127104"/>
                  <a:pt x="358671" y="114300"/>
                  <a:pt x="342900" y="114300"/>
                </a:cubicBezTo>
                <a:cubicBezTo>
                  <a:pt x="327129" y="114300"/>
                  <a:pt x="314325" y="127104"/>
                  <a:pt x="314325" y="142875"/>
                </a:cubicBezTo>
                <a:cubicBezTo>
                  <a:pt x="314325" y="158646"/>
                  <a:pt x="327129" y="171450"/>
                  <a:pt x="342900" y="171450"/>
                </a:cubicBezTo>
                <a:close/>
              </a:path>
            </a:pathLst>
          </a:custGeom>
          <a:solidFill>
            <a:srgbClr val="2E7D32"/>
          </a:solidFill>
          <a:ln/>
        </p:spPr>
      </p:sp>
      <p:sp>
        <p:nvSpPr>
          <p:cNvPr id="15" name="Text 12"/>
          <p:cNvSpPr/>
          <p:nvPr/>
        </p:nvSpPr>
        <p:spPr>
          <a:xfrm>
            <a:off x="1016000" y="4356100"/>
            <a:ext cx="4191000" cy="133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sz="1500" b="1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Яркая студенческая жизнь</a:t>
            </a:r>
            <a:endParaRPr lang="en-US" sz="1800" dirty="0"/>
          </a:p>
          <a:p>
            <a:pPr>
              <a:lnSpc>
                <a:spcPct val="140000"/>
              </a:lnSpc>
              <a:spcBef>
                <a:spcPts val="400"/>
              </a:spcBef>
            </a:pPr>
            <a:r>
              <a:rPr lang="en-US" sz="13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Студии, спортивные секции, общественные организации для раскрытия потенциала.</a:t>
            </a:r>
            <a:endParaRPr lang="en-US" sz="1800" dirty="0"/>
          </a:p>
        </p:txBody>
      </p:sp>
      <p:sp>
        <p:nvSpPr>
          <p:cNvPr id="16" name="Shape 13"/>
          <p:cNvSpPr/>
          <p:nvPr/>
        </p:nvSpPr>
        <p:spPr>
          <a:xfrm>
            <a:off x="5778500" y="3619500"/>
            <a:ext cx="4699000" cy="22225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  <a:effectLst>
            <a:outerShdw blurRad="76200" dist="25400" dir="5400000" algn="bl" rotWithShape="0">
              <a:srgbClr val="000000">
                <a:alpha val="7059"/>
              </a:srgbClr>
            </a:outerShdw>
          </a:effectLst>
        </p:spPr>
      </p:sp>
      <p:sp>
        <p:nvSpPr>
          <p:cNvPr id="17" name="Shape 14"/>
          <p:cNvSpPr/>
          <p:nvPr/>
        </p:nvSpPr>
        <p:spPr>
          <a:xfrm>
            <a:off x="6032500" y="3810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13152" y="4554"/>
                </a:moveTo>
                <a:cubicBezTo>
                  <a:pt x="222528" y="-1518"/>
                  <a:pt x="234672" y="-1518"/>
                  <a:pt x="244048" y="4554"/>
                </a:cubicBezTo>
                <a:lnTo>
                  <a:pt x="444073" y="133142"/>
                </a:lnTo>
                <a:cubicBezTo>
                  <a:pt x="454700" y="140017"/>
                  <a:pt x="459611" y="153055"/>
                  <a:pt x="456039" y="165199"/>
                </a:cubicBezTo>
                <a:cubicBezTo>
                  <a:pt x="452467" y="177344"/>
                  <a:pt x="441305" y="185738"/>
                  <a:pt x="428625" y="185738"/>
                </a:cubicBezTo>
                <a:lnTo>
                  <a:pt x="400050" y="185738"/>
                </a:lnTo>
                <a:lnTo>
                  <a:pt x="400050" y="371475"/>
                </a:lnTo>
                <a:lnTo>
                  <a:pt x="445770" y="405765"/>
                </a:lnTo>
                <a:cubicBezTo>
                  <a:pt x="453003" y="411123"/>
                  <a:pt x="457200" y="419606"/>
                  <a:pt x="457200" y="428625"/>
                </a:cubicBezTo>
                <a:cubicBezTo>
                  <a:pt x="457200" y="444431"/>
                  <a:pt x="444431" y="457200"/>
                  <a:pt x="428625" y="457200"/>
                </a:cubicBezTo>
                <a:lnTo>
                  <a:pt x="28575" y="457200"/>
                </a:lnTo>
                <a:cubicBezTo>
                  <a:pt x="12769" y="457200"/>
                  <a:pt x="0" y="444431"/>
                  <a:pt x="0" y="428625"/>
                </a:cubicBezTo>
                <a:cubicBezTo>
                  <a:pt x="0" y="419606"/>
                  <a:pt x="4197" y="411123"/>
                  <a:pt x="11430" y="405765"/>
                </a:cubicBezTo>
                <a:lnTo>
                  <a:pt x="57150" y="371475"/>
                </a:lnTo>
                <a:lnTo>
                  <a:pt x="57150" y="371475"/>
                </a:lnTo>
                <a:lnTo>
                  <a:pt x="57150" y="185738"/>
                </a:lnTo>
                <a:lnTo>
                  <a:pt x="28575" y="185738"/>
                </a:lnTo>
                <a:cubicBezTo>
                  <a:pt x="15895" y="185738"/>
                  <a:pt x="4733" y="177344"/>
                  <a:pt x="1161" y="165199"/>
                </a:cubicBezTo>
                <a:cubicBezTo>
                  <a:pt x="-2411" y="153055"/>
                  <a:pt x="2500" y="139928"/>
                  <a:pt x="13127" y="133142"/>
                </a:cubicBezTo>
                <a:lnTo>
                  <a:pt x="213152" y="4554"/>
                </a:lnTo>
                <a:close/>
                <a:moveTo>
                  <a:pt x="300038" y="185738"/>
                </a:moveTo>
                <a:lnTo>
                  <a:pt x="300038" y="371475"/>
                </a:lnTo>
                <a:lnTo>
                  <a:pt x="357188" y="371475"/>
                </a:lnTo>
                <a:lnTo>
                  <a:pt x="357188" y="185738"/>
                </a:lnTo>
                <a:lnTo>
                  <a:pt x="300038" y="185738"/>
                </a:lnTo>
                <a:close/>
                <a:moveTo>
                  <a:pt x="200025" y="371475"/>
                </a:moveTo>
                <a:lnTo>
                  <a:pt x="257175" y="371475"/>
                </a:lnTo>
                <a:lnTo>
                  <a:pt x="257175" y="185738"/>
                </a:lnTo>
                <a:lnTo>
                  <a:pt x="200025" y="185738"/>
                </a:lnTo>
                <a:lnTo>
                  <a:pt x="200025" y="371475"/>
                </a:lnTo>
                <a:close/>
                <a:moveTo>
                  <a:pt x="100013" y="185738"/>
                </a:moveTo>
                <a:lnTo>
                  <a:pt x="100013" y="371475"/>
                </a:lnTo>
                <a:lnTo>
                  <a:pt x="157163" y="371475"/>
                </a:lnTo>
                <a:lnTo>
                  <a:pt x="157163" y="185738"/>
                </a:lnTo>
                <a:lnTo>
                  <a:pt x="100013" y="185738"/>
                </a:lnTo>
                <a:close/>
              </a:path>
            </a:pathLst>
          </a:custGeom>
          <a:solidFill>
            <a:srgbClr val="2E7D32"/>
          </a:solidFill>
          <a:ln/>
        </p:spPr>
      </p:sp>
      <p:sp>
        <p:nvSpPr>
          <p:cNvPr id="18" name="Text 15"/>
          <p:cNvSpPr/>
          <p:nvPr/>
        </p:nvSpPr>
        <p:spPr>
          <a:xfrm>
            <a:off x="6032500" y="4356100"/>
            <a:ext cx="4191000" cy="133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sz="1500" b="1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Уникальный кампус</a:t>
            </a:r>
            <a:endParaRPr lang="en-US" sz="1800" dirty="0"/>
          </a:p>
          <a:p>
            <a:pPr>
              <a:lnSpc>
                <a:spcPct val="140000"/>
              </a:lnSpc>
              <a:spcBef>
                <a:spcPts val="400"/>
              </a:spcBef>
            </a:pPr>
            <a:r>
              <a:rPr lang="en-US" sz="13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Исторические здания, парки, пруды. Инфраструктура в шаговой доступности от центра Москвы.</a:t>
            </a:r>
            <a:endParaRPr lang="en-US" sz="1800" dirty="0"/>
          </a:p>
        </p:txBody>
      </p:sp>
      <p:sp>
        <p:nvSpPr>
          <p:cNvPr id="19" name="Shape 16"/>
          <p:cNvSpPr/>
          <p:nvPr/>
        </p:nvSpPr>
        <p:spPr>
          <a:xfrm>
            <a:off x="10795000" y="3619500"/>
            <a:ext cx="4699000" cy="22225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  <a:effectLst>
            <a:outerShdw blurRad="76200" dist="25400" dir="5400000" algn="bl" rotWithShape="0">
              <a:srgbClr val="000000">
                <a:alpha val="7059"/>
              </a:srgbClr>
            </a:outerShdw>
          </a:effectLst>
        </p:spPr>
      </p:sp>
      <p:sp>
        <p:nvSpPr>
          <p:cNvPr id="20" name="Shape 17"/>
          <p:cNvSpPr/>
          <p:nvPr/>
        </p:nvSpPr>
        <p:spPr>
          <a:xfrm>
            <a:off x="11049000" y="3810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09133" y="7680"/>
                </a:moveTo>
                <a:cubicBezTo>
                  <a:pt x="220117" y="-2500"/>
                  <a:pt x="237083" y="-2500"/>
                  <a:pt x="247977" y="7680"/>
                </a:cubicBezTo>
                <a:lnTo>
                  <a:pt x="328613" y="82421"/>
                </a:lnTo>
                <a:lnTo>
                  <a:pt x="328613" y="71438"/>
                </a:lnTo>
                <a:cubicBezTo>
                  <a:pt x="328613" y="55632"/>
                  <a:pt x="341382" y="42863"/>
                  <a:pt x="357188" y="42863"/>
                </a:cubicBezTo>
                <a:lnTo>
                  <a:pt x="385763" y="42863"/>
                </a:lnTo>
                <a:cubicBezTo>
                  <a:pt x="401568" y="42863"/>
                  <a:pt x="414338" y="55632"/>
                  <a:pt x="414338" y="71438"/>
                </a:cubicBezTo>
                <a:lnTo>
                  <a:pt x="414338" y="162074"/>
                </a:lnTo>
                <a:lnTo>
                  <a:pt x="448092" y="193417"/>
                </a:lnTo>
                <a:cubicBezTo>
                  <a:pt x="456664" y="201454"/>
                  <a:pt x="459522" y="213866"/>
                  <a:pt x="455235" y="224760"/>
                </a:cubicBezTo>
                <a:cubicBezTo>
                  <a:pt x="450949" y="235654"/>
                  <a:pt x="440412" y="242888"/>
                  <a:pt x="428625" y="242888"/>
                </a:cubicBezTo>
                <a:lnTo>
                  <a:pt x="414338" y="242888"/>
                </a:lnTo>
                <a:lnTo>
                  <a:pt x="414338" y="400050"/>
                </a:lnTo>
                <a:cubicBezTo>
                  <a:pt x="414338" y="431572"/>
                  <a:pt x="388709" y="457200"/>
                  <a:pt x="357188" y="457200"/>
                </a:cubicBezTo>
                <a:lnTo>
                  <a:pt x="100013" y="457200"/>
                </a:lnTo>
                <a:cubicBezTo>
                  <a:pt x="68491" y="457200"/>
                  <a:pt x="42863" y="431572"/>
                  <a:pt x="42863" y="400050"/>
                </a:cubicBezTo>
                <a:lnTo>
                  <a:pt x="42863" y="242888"/>
                </a:lnTo>
                <a:lnTo>
                  <a:pt x="28575" y="242888"/>
                </a:lnTo>
                <a:cubicBezTo>
                  <a:pt x="16788" y="242888"/>
                  <a:pt x="6251" y="235654"/>
                  <a:pt x="1965" y="224760"/>
                </a:cubicBezTo>
                <a:cubicBezTo>
                  <a:pt x="-2322" y="213866"/>
                  <a:pt x="536" y="201364"/>
                  <a:pt x="9108" y="193417"/>
                </a:cubicBezTo>
                <a:lnTo>
                  <a:pt x="209133" y="7680"/>
                </a:lnTo>
                <a:close/>
                <a:moveTo>
                  <a:pt x="214313" y="285750"/>
                </a:moveTo>
                <a:cubicBezTo>
                  <a:pt x="190649" y="285750"/>
                  <a:pt x="171450" y="304949"/>
                  <a:pt x="171450" y="328613"/>
                </a:cubicBezTo>
                <a:lnTo>
                  <a:pt x="171450" y="414338"/>
                </a:lnTo>
                <a:lnTo>
                  <a:pt x="285750" y="414338"/>
                </a:lnTo>
                <a:lnTo>
                  <a:pt x="285750" y="328613"/>
                </a:lnTo>
                <a:cubicBezTo>
                  <a:pt x="285750" y="304949"/>
                  <a:pt x="266551" y="285750"/>
                  <a:pt x="242888" y="285750"/>
                </a:cubicBezTo>
                <a:lnTo>
                  <a:pt x="214313" y="285750"/>
                </a:lnTo>
                <a:close/>
              </a:path>
            </a:pathLst>
          </a:custGeom>
          <a:solidFill>
            <a:srgbClr val="2E7D32"/>
          </a:solidFill>
          <a:ln/>
        </p:spPr>
      </p:sp>
      <p:sp>
        <p:nvSpPr>
          <p:cNvPr id="21" name="Text 18"/>
          <p:cNvSpPr/>
          <p:nvPr/>
        </p:nvSpPr>
        <p:spPr>
          <a:xfrm>
            <a:off x="11049000" y="4356100"/>
            <a:ext cx="4191000" cy="133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sz="1500" b="1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Общежитие для иногородних</a:t>
            </a:r>
            <a:endParaRPr lang="en-US" sz="1800" dirty="0"/>
          </a:p>
          <a:p>
            <a:pPr>
              <a:lnSpc>
                <a:spcPct val="140000"/>
              </a:lnSpc>
              <a:spcBef>
                <a:spcPts val="400"/>
              </a:spcBef>
            </a:pPr>
            <a:r>
              <a:rPr lang="en-US" sz="13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Всем нуждающимся предоставляется место в общежитиях на территории студенческого городка.</a:t>
            </a:r>
            <a:endParaRPr lang="en-US" sz="1800" dirty="0"/>
          </a:p>
        </p:txBody>
      </p:sp>
      <p:sp>
        <p:nvSpPr>
          <p:cNvPr id="23" name="Shape 19"/>
          <p:cNvSpPr/>
          <p:nvPr/>
        </p:nvSpPr>
        <p:spPr>
          <a:xfrm>
            <a:off x="0" y="9017000"/>
            <a:ext cx="16256000" cy="127000"/>
          </a:xfrm>
          <a:prstGeom prst="rect">
            <a:avLst/>
          </a:prstGeom>
          <a:solidFill>
            <a:srgbClr val="2E7D32"/>
          </a:solidFill>
          <a:ln/>
        </p:spPr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178" y="114520"/>
            <a:ext cx="968744" cy="94508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kijhzuhv7nnyo/mnt/agents/output/tselevoe-obuchenie/images/5_Russian_State_Agrarian_University.png"/>
          <p:cNvPicPr>
            <a:picLocks noChangeAspect="1"/>
          </p:cNvPicPr>
          <p:nvPr/>
        </p:nvPicPr>
        <p:blipFill>
          <a:blip r:embed="rId3"/>
          <a:srcRect t="7796" b="7796"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 flip="none" rotWithShape="1">
            <a:gsLst>
              <a:gs pos="0">
                <a:srgbClr val="1B5E20">
                  <a:alpha val="90000"/>
                </a:srgbClr>
              </a:gs>
              <a:gs pos="50000">
                <a:srgbClr val="1B5E20">
                  <a:alpha val="80000"/>
                </a:srgbClr>
              </a:gs>
              <a:gs pos="100000">
                <a:srgbClr val="1B5E20">
                  <a:alpha val="95000"/>
                </a:srgbClr>
              </a:gs>
            </a:gsLst>
            <a:lin ang="5400000" scaled="1"/>
          </a:gradFill>
          <a:ln w="12700">
            <a:solidFill>
              <a:srgbClr val="333333"/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1270000" y="2667000"/>
            <a:ext cx="13716000" cy="889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3600" b="1" kern="0" spc="3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ВЕДУЩИЙ ВУЗ. ПРЕСТИЖНАЯ ПРОФЕССИЯ.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3810000" y="3556000"/>
            <a:ext cx="8636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3200" b="1" kern="0" spc="400" dirty="0">
                <a:solidFill>
                  <a:srgbClr val="C9A227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ЦЕЛЕВОЙ ПРИЁМ.</a:t>
            </a:r>
            <a:endParaRPr lang="en-US" sz="1600" dirty="0"/>
          </a:p>
        </p:txBody>
      </p:sp>
      <p:sp>
        <p:nvSpPr>
          <p:cNvPr id="7" name="Shape 3"/>
          <p:cNvSpPr/>
          <p:nvPr/>
        </p:nvSpPr>
        <p:spPr>
          <a:xfrm>
            <a:off x="6223000" y="4318000"/>
            <a:ext cx="3810000" cy="38100"/>
          </a:xfrm>
          <a:prstGeom prst="rect">
            <a:avLst/>
          </a:prstGeom>
          <a:solidFill>
            <a:srgbClr val="C9A227"/>
          </a:solidFill>
          <a:ln/>
        </p:spPr>
      </p:sp>
      <p:sp>
        <p:nvSpPr>
          <p:cNvPr id="8" name="Text 4"/>
          <p:cNvSpPr/>
          <p:nvPr/>
        </p:nvSpPr>
        <p:spPr>
          <a:xfrm>
            <a:off x="2540000" y="4508500"/>
            <a:ext cx="11176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Ждём вас в Институте зоотехнии и биологии РГАУ-МСХА имени К.А. Тимирязева!</a:t>
            </a:r>
            <a:endParaRPr lang="en-US" sz="1600" dirty="0"/>
          </a:p>
        </p:txBody>
      </p:sp>
      <p:sp>
        <p:nvSpPr>
          <p:cNvPr id="9" name="Text 5"/>
          <p:cNvSpPr/>
          <p:nvPr/>
        </p:nvSpPr>
        <p:spPr>
          <a:xfrm>
            <a:off x="5588000" y="5270500"/>
            <a:ext cx="508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kern="0" spc="400" dirty="0">
                <a:solidFill>
                  <a:srgbClr val="FFFFFF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ПРИЁМНАЯ КАМПАНИЯ 2026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3048000" y="6032500"/>
            <a:ext cx="101600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80000"/>
              </a:lnSpc>
            </a:pPr>
            <a:r>
              <a:rPr lang="en-US" sz="18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8 (800) 222-04-02</a:t>
            </a:r>
            <a:r>
              <a:rPr lang="en-US" sz="18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бесплатная горячая линия</a:t>
            </a:r>
            <a:endParaRPr lang="en-US" sz="1600" dirty="0"/>
          </a:p>
          <a:p>
            <a:pPr algn="ctr">
              <a:lnSpc>
                <a:spcPct val="180000"/>
              </a:lnSpc>
            </a:pPr>
            <a:r>
              <a:rPr lang="en-US" sz="1800" u="sng" dirty="0">
                <a:solidFill>
                  <a:schemeClr val="bg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  <a:hlinkClick r:id="rId4" action="ppaction://hlinkfil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priem@timacad.ru</a:t>
            </a:r>
            <a:endParaRPr lang="en-US" sz="1600" dirty="0">
              <a:solidFill>
                <a:schemeClr val="bg1"/>
              </a:solidFill>
            </a:endParaRPr>
          </a:p>
          <a:p>
            <a:pPr algn="ctr">
              <a:lnSpc>
                <a:spcPct val="180000"/>
              </a:lnSpc>
            </a:pPr>
            <a:r>
              <a:rPr lang="en-US" sz="1800" u="sng" dirty="0">
                <a:solidFill>
                  <a:schemeClr val="bg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  <a:hlinkClick r:id="rId5" action="ppaction://hlinkfil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www.timacad.ru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Shape 7"/>
          <p:cNvSpPr/>
          <p:nvPr/>
        </p:nvSpPr>
        <p:spPr>
          <a:xfrm>
            <a:off x="0" y="9017000"/>
            <a:ext cx="16256000" cy="127000"/>
          </a:xfrm>
          <a:prstGeom prst="rect">
            <a:avLst/>
          </a:prstGeom>
          <a:solidFill>
            <a:srgbClr val="C9A227"/>
          </a:solidFill>
          <a:ln/>
        </p:spPr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5ADAEFB-4D35-0BD6-8D1C-94FFAAFB75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6391" y="6686081"/>
            <a:ext cx="1883246" cy="18832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62000" y="317500"/>
            <a:ext cx="11430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3000" b="1" dirty="0">
                <a:solidFill>
                  <a:srgbClr val="2E7D32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Что такое целевое обучение?</a:t>
            </a:r>
            <a:endParaRPr lang="en-US" sz="3000" dirty="0"/>
          </a:p>
        </p:txBody>
      </p:sp>
      <p:sp>
        <p:nvSpPr>
          <p:cNvPr id="4" name="Text 1"/>
          <p:cNvSpPr/>
          <p:nvPr/>
        </p:nvSpPr>
        <p:spPr>
          <a:xfrm>
            <a:off x="762000" y="952500"/>
            <a:ext cx="1397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4A4A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Это договор между вами, вузом и будущим работодателем — вы учитесь </a:t>
            </a:r>
            <a:r>
              <a:rPr lang="en-US" sz="1800" b="1" dirty="0">
                <a:solidFill>
                  <a:srgbClr val="4A4A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бесплатно</a:t>
            </a:r>
            <a:r>
              <a:rPr lang="en-US" sz="1800" dirty="0">
                <a:solidFill>
                  <a:srgbClr val="4A4A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, после выпуска работаете по специальности</a:t>
            </a:r>
            <a:endParaRPr lang="en-US" sz="2200" dirty="0"/>
          </a:p>
        </p:txBody>
      </p:sp>
      <p:sp>
        <p:nvSpPr>
          <p:cNvPr id="5" name="Shape 2"/>
          <p:cNvSpPr/>
          <p:nvPr/>
        </p:nvSpPr>
        <p:spPr>
          <a:xfrm>
            <a:off x="762000" y="1524000"/>
            <a:ext cx="7048500" cy="6858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  <a:effectLst>
            <a:outerShdw blurRad="101600" dist="25400" dir="5400000" algn="bl" rotWithShape="0">
              <a:srgbClr val="000000">
                <a:alpha val="8235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762000" y="1524000"/>
            <a:ext cx="7048500" cy="635000"/>
          </a:xfrm>
          <a:prstGeom prst="roundRect">
            <a:avLst>
              <a:gd name="adj" fmla="val 8000"/>
            </a:avLst>
          </a:prstGeom>
          <a:solidFill>
            <a:srgbClr val="2E7D32"/>
          </a:solidFill>
          <a:ln/>
        </p:spPr>
      </p:sp>
      <p:sp>
        <p:nvSpPr>
          <p:cNvPr id="7" name="Text 4"/>
          <p:cNvSpPr/>
          <p:nvPr/>
        </p:nvSpPr>
        <p:spPr>
          <a:xfrm>
            <a:off x="762000" y="1524000"/>
            <a:ext cx="70485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ВАШИ ПРЕИМУЩЕСТВА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1016000" y="2349500"/>
            <a:ext cx="6540500" cy="58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✓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Обучение за счёт средств федерального бюджета РФ</a:t>
            </a:r>
            <a:endParaRPr lang="en-US" sz="1800" dirty="0"/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16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✓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Повышенная стипендия от предприятия</a:t>
            </a:r>
            <a:endParaRPr lang="en-US" sz="1800" dirty="0"/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16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✓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Оплата проезда к месту практики</a:t>
            </a:r>
            <a:endParaRPr lang="en-US" sz="1800" dirty="0"/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16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✓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Практика на предприятиях с 1–2 курса</a:t>
            </a:r>
            <a:endParaRPr lang="en-US" sz="1800" dirty="0"/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16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✓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Наставничество от отраслевых экспертов</a:t>
            </a:r>
            <a:endParaRPr lang="en-US" sz="1800" dirty="0"/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16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✓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Отдельный конкурс — проходной балл ниже</a:t>
            </a:r>
            <a:endParaRPr lang="en-US" sz="1800" dirty="0"/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16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✓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Гарантия предоставления общежития</a:t>
            </a:r>
            <a:endParaRPr lang="en-US" sz="1800" dirty="0"/>
          </a:p>
        </p:txBody>
      </p:sp>
      <p:sp>
        <p:nvSpPr>
          <p:cNvPr id="9" name="Shape 6"/>
          <p:cNvSpPr/>
          <p:nvPr/>
        </p:nvSpPr>
        <p:spPr>
          <a:xfrm>
            <a:off x="8445500" y="1524000"/>
            <a:ext cx="7048500" cy="6858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  <a:effectLst>
            <a:outerShdw blurRad="101600" dist="25400" dir="5400000" algn="bl" rotWithShape="0">
              <a:srgbClr val="000000">
                <a:alpha val="8235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8445500" y="1524000"/>
            <a:ext cx="7048500" cy="635000"/>
          </a:xfrm>
          <a:prstGeom prst="roundRect">
            <a:avLst>
              <a:gd name="adj" fmla="val 8000"/>
            </a:avLst>
          </a:prstGeom>
          <a:solidFill>
            <a:srgbClr val="B71C1C"/>
          </a:solidFill>
          <a:ln/>
        </p:spPr>
      </p:sp>
      <p:sp>
        <p:nvSpPr>
          <p:cNvPr id="11" name="Text 8"/>
          <p:cNvSpPr/>
          <p:nvPr/>
        </p:nvSpPr>
        <p:spPr>
          <a:xfrm>
            <a:off x="8445500" y="1524000"/>
            <a:ext cx="70485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ОБЯЗАТЕЛЬСТВА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8699500" y="2349500"/>
            <a:ext cx="6540500" cy="2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B71C1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!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Отработать у заказчика </a:t>
            </a:r>
            <a:r>
              <a:rPr lang="en-US" sz="1600" b="1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не менее 3 лет</a:t>
            </a:r>
            <a:endParaRPr lang="en-US" sz="1800" dirty="0"/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(в соответствии с условиями договора)</a:t>
            </a:r>
            <a:endParaRPr lang="en-US" sz="1800" dirty="0"/>
          </a:p>
          <a:p>
            <a:pPr>
              <a:lnSpc>
                <a:spcPct val="150000"/>
              </a:lnSpc>
              <a:spcBef>
                <a:spcPts val="1600"/>
              </a:spcBef>
            </a:pPr>
            <a:r>
              <a:rPr lang="en-US" sz="1600" b="1" dirty="0">
                <a:solidFill>
                  <a:srgbClr val="B71C1C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!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При досрочном расторжении — </a:t>
            </a:r>
            <a:r>
              <a:rPr lang="en-US" sz="1600" b="1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возмещение затрат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на обучение</a:t>
            </a:r>
            <a:endParaRPr lang="en-US" sz="1800" dirty="0"/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ru-RU" sz="14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(</a:t>
            </a:r>
            <a:r>
              <a:rPr lang="en-US" sz="14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ФЗ-273 от 29.12.2012 и Постановление Правительства РФ от 27.04.2024 № 555</a:t>
            </a:r>
            <a:r>
              <a:rPr lang="ru-RU" sz="14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)</a:t>
            </a:r>
            <a:endParaRPr lang="en-US" sz="1400" dirty="0">
              <a:solidFill>
                <a:srgbClr val="1A1A1A"/>
              </a:solidFill>
              <a:latin typeface="QuattrocentoSans" pitchFamily="34" charset="0"/>
              <a:ea typeface="QuattrocentoSans" pitchFamily="34" charset="-122"/>
              <a:cs typeface="QuattrocentoSans" pitchFamily="34" charset="-12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0" y="9017000"/>
            <a:ext cx="16256000" cy="127000"/>
          </a:xfrm>
          <a:prstGeom prst="rect">
            <a:avLst/>
          </a:prstGeom>
          <a:solidFill>
            <a:srgbClr val="2E7D32"/>
          </a:solidFill>
          <a:ln/>
        </p:spPr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177" y="114519"/>
            <a:ext cx="1249503" cy="121898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62000" y="317500"/>
            <a:ext cx="12700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3000" b="1" dirty="0">
                <a:solidFill>
                  <a:srgbClr val="2E7D32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Образовательные программы с целевым приёмом (2026)</a:t>
            </a:r>
            <a:endParaRPr lang="en-US" sz="3000" dirty="0"/>
          </a:p>
        </p:txBody>
      </p:sp>
      <p:sp>
        <p:nvSpPr>
          <p:cNvPr id="4" name="Text 1"/>
          <p:cNvSpPr/>
          <p:nvPr/>
        </p:nvSpPr>
        <p:spPr>
          <a:xfrm>
            <a:off x="762000" y="952500"/>
            <a:ext cx="13970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Актуальная информация о местах на портале </a:t>
            </a:r>
            <a:r>
              <a:rPr lang="en-US" sz="1400" u="sng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  <a:hlinkClick r:id="rId3" action="ppaction://hlinkfil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«Работа России»</a:t>
            </a:r>
            <a:r>
              <a:rPr lang="en-US" sz="14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4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(</a:t>
            </a:r>
            <a:r>
              <a:rPr lang="ru-RU" sz="14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будет </a:t>
            </a:r>
            <a:r>
              <a:rPr lang="ru-RU" sz="14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размещена не позднее 1</a:t>
            </a:r>
            <a:r>
              <a:rPr lang="en-US" sz="14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0 </a:t>
            </a:r>
            <a:r>
              <a:rPr lang="en-US" sz="14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июня 2026)</a:t>
            </a:r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0" y="1524000"/>
          <a:ext cx="14732000" cy="4826002"/>
        </p:xfrm>
        <a:graphic>
          <a:graphicData uri="http://schemas.openxmlformats.org/drawingml/2006/table">
            <a:tbl>
              <a:tblPr/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1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7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2667">
                <a:tc>
                  <a:txBody>
                    <a:bodyPr/>
                    <a:lstStyle/>
                    <a:p>
                      <a:pPr algn="l"/>
                      <a:r>
                        <a:rPr lang="en-US" sz="1400" b="1" u="none" dirty="0">
                          <a:solidFill>
                            <a:srgbClr val="FFFFFF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Направление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D3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u="none" dirty="0">
                          <a:solidFill>
                            <a:srgbClr val="FFFFFF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Квалификация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D3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u="none" dirty="0">
                          <a:solidFill>
                            <a:srgbClr val="FFFFFF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Срок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D3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u="none" dirty="0">
                          <a:solidFill>
                            <a:srgbClr val="FFFFFF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Мест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D3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u="none" dirty="0">
                          <a:solidFill>
                            <a:srgbClr val="FFFFFF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Код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667"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1A1A1A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Ветеринария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1A1A1A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Ветеринарный врач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1A1A1A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5 лет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2E7D32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67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1A1A1A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36.05.01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667"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1A1A1A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Биология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1A1A1A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Бакалавр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1A1A1A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4 года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2E7D32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4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1A1A1A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06.03.01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0667"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1A1A1A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Ветеринарно-санитарная экспертиза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1A1A1A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Бакалавр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1A1A1A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4 года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2E7D32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15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1A1A1A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36.03.01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0667"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1A1A1A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Зоотехния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1A1A1A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Бакалавр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1A1A1A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4 года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2E7D32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37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1A1A1A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36.03.02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0667"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1A1A1A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Биотехнология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1A1A1A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Бакалавр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1A1A1A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4 года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2E7D32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2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1A1A1A"/>
                          </a:solidFill>
                          <a:latin typeface="QuattrocentoSans" pitchFamily="34" charset="0"/>
                          <a:ea typeface="QuattrocentoSans" pitchFamily="34" charset="-122"/>
                          <a:cs typeface="QuattrocentoSans" pitchFamily="34" charset="-120"/>
                        </a:rPr>
                        <a:t>19.03.01</a:t>
                      </a:r>
                      <a:endParaRPr lang="en-US" sz="1400" dirty="0">
                        <a:latin typeface="QuattrocentoSans" charset="0"/>
                        <a:ea typeface="QuattrocentoSans" charset="0"/>
                        <a:cs typeface="QuattrocentoSans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Shape 2"/>
          <p:cNvSpPr/>
          <p:nvPr/>
        </p:nvSpPr>
        <p:spPr>
          <a:xfrm>
            <a:off x="5588000" y="6731000"/>
            <a:ext cx="5080000" cy="762000"/>
          </a:xfrm>
          <a:prstGeom prst="roundRect">
            <a:avLst>
              <a:gd name="adj" fmla="val 15000"/>
            </a:avLst>
          </a:prstGeom>
          <a:solidFill>
            <a:srgbClr val="E8F5E9"/>
          </a:solidFill>
          <a:ln w="25400">
            <a:solidFill>
              <a:srgbClr val="2E7D32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5588000" y="6731000"/>
            <a:ext cx="5080000" cy="762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00" b="1" dirty="0">
                <a:solidFill>
                  <a:srgbClr val="2E7D32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Всего целевых мест: </a:t>
            </a:r>
            <a:r>
              <a:rPr lang="en-US" sz="2800" b="1" dirty="0">
                <a:solidFill>
                  <a:srgbClr val="C9A227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125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762000" y="7747000"/>
            <a:ext cx="1473200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4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Выберите направление подготовки и ознакомьтесь с деталями на следующих слайдах</a:t>
            </a:r>
            <a:endParaRPr lang="en-US" sz="1400" dirty="0"/>
          </a:p>
        </p:txBody>
      </p:sp>
      <p:sp>
        <p:nvSpPr>
          <p:cNvPr id="9" name="Shape 5"/>
          <p:cNvSpPr/>
          <p:nvPr/>
        </p:nvSpPr>
        <p:spPr>
          <a:xfrm>
            <a:off x="0" y="9017000"/>
            <a:ext cx="16256000" cy="127000"/>
          </a:xfrm>
          <a:prstGeom prst="rect">
            <a:avLst/>
          </a:prstGeom>
          <a:solidFill>
            <a:srgbClr val="2E7D32"/>
          </a:solidFill>
          <a:ln/>
        </p:spPr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177" y="114519"/>
            <a:ext cx="1249503" cy="121898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62000" y="317500"/>
            <a:ext cx="12700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3000" b="1" dirty="0">
                <a:solidFill>
                  <a:srgbClr val="2E7D32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Программа «ВЕТЕРИНАРИЯ» (36.05.01)</a:t>
            </a:r>
            <a:endParaRPr lang="en-US" sz="3000" dirty="0"/>
          </a:p>
        </p:txBody>
      </p:sp>
      <p:sp>
        <p:nvSpPr>
          <p:cNvPr id="4" name="Shape 1"/>
          <p:cNvSpPr/>
          <p:nvPr/>
        </p:nvSpPr>
        <p:spPr>
          <a:xfrm>
            <a:off x="762000" y="1016000"/>
            <a:ext cx="3810000" cy="406400"/>
          </a:xfrm>
          <a:prstGeom prst="roundRect">
            <a:avLst>
              <a:gd name="adj" fmla="val 15000"/>
            </a:avLst>
          </a:prstGeom>
          <a:solidFill>
            <a:srgbClr val="2E7D32"/>
          </a:solidFill>
          <a:ln/>
        </p:spPr>
      </p:sp>
      <p:sp>
        <p:nvSpPr>
          <p:cNvPr id="5" name="Text 2"/>
          <p:cNvSpPr/>
          <p:nvPr/>
        </p:nvSpPr>
        <p:spPr>
          <a:xfrm>
            <a:off x="762000" y="1016000"/>
            <a:ext cx="38100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ru-RU" sz="1400" dirty="0" smtClean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Профиль - </a:t>
            </a:r>
            <a:r>
              <a:rPr lang="en-US" sz="1400" dirty="0" err="1" smtClean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Ветеринарно-лечебное</a:t>
            </a:r>
            <a:r>
              <a:rPr lang="en-US" sz="1400" dirty="0" smtClean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дело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762000" y="1625600"/>
            <a:ext cx="6858000" cy="2540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  <a:effectLst>
            <a:outerShdw blurRad="76200" dist="25400" dir="5400000" algn="bl" rotWithShape="0">
              <a:srgbClr val="000000">
                <a:alpha val="7059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1016000" y="1752600"/>
            <a:ext cx="635000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Квалификация: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Ветеринарный врач</a:t>
            </a:r>
            <a:endParaRPr lang="en-US" sz="18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600" b="1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Доп. квалификация: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Специалист по трансплантации эмбрионов</a:t>
            </a:r>
            <a:endParaRPr lang="en-US" sz="18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600" b="1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Срок обучения: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5 лет</a:t>
            </a:r>
            <a:endParaRPr lang="en-US" sz="18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600" b="1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Целевых мест: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22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67</a:t>
            </a:r>
            <a:endParaRPr lang="en-US" sz="1800" dirty="0"/>
          </a:p>
        </p:txBody>
      </p:sp>
      <p:sp>
        <p:nvSpPr>
          <p:cNvPr id="8" name="Shape 5"/>
          <p:cNvSpPr/>
          <p:nvPr/>
        </p:nvSpPr>
        <p:spPr>
          <a:xfrm>
            <a:off x="762000" y="4710858"/>
            <a:ext cx="6604000" cy="2008283"/>
          </a:xfrm>
          <a:prstGeom prst="roundRect">
            <a:avLst>
              <a:gd name="adj" fmla="val 8000"/>
            </a:avLst>
          </a:prstGeom>
          <a:solidFill>
            <a:srgbClr val="E8F5E9"/>
          </a:solidFill>
          <a:ln/>
        </p:spPr>
      </p:sp>
      <p:sp>
        <p:nvSpPr>
          <p:cNvPr id="9" name="Text 6"/>
          <p:cNvSpPr/>
          <p:nvPr/>
        </p:nvSpPr>
        <p:spPr>
          <a:xfrm>
            <a:off x="944133" y="5339132"/>
            <a:ext cx="6350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b="1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Регионы</a:t>
            </a:r>
            <a:r>
              <a:rPr lang="en-US" sz="1400" b="1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400" b="1" dirty="0" err="1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заказчиков</a:t>
            </a:r>
            <a:r>
              <a:rPr lang="en-US" sz="1400" b="1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:</a:t>
            </a:r>
            <a:r>
              <a:rPr lang="ru-RU" sz="14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ru-RU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Амурская </a:t>
            </a:r>
            <a:r>
              <a:rPr lang="ru-RU" sz="14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обл. (2), Белгородская обл. (6), Брянская обл. (3), Владимирская обл. (3), Воронежская обл. (9), Калининград (3), Краснодарский край (3), Липецкая обл. (2), Москва и Московская обл. (18), Пензенская обл. (2), Республика Башкортостан (1), Республика Дагестан (6), Рязанская обл. (1), Ставропольский край (1), Тверская обл. (1), Тульская обл. (1), Удмуртская обл. (1), Ярославская обл. (4)</a:t>
            </a:r>
            <a:endParaRPr lang="en-US" sz="1400" dirty="0">
              <a:solidFill>
                <a:srgbClr val="1A1A1A"/>
              </a:solidFill>
              <a:latin typeface="QuattrocentoSans" pitchFamily="34" charset="0"/>
              <a:ea typeface="QuattrocentoSans" pitchFamily="34" charset="-122"/>
              <a:cs typeface="QuattrocentoSans" pitchFamily="34" charset="-12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8128000" y="883798"/>
            <a:ext cx="6477000" cy="457200"/>
          </a:xfrm>
          <a:prstGeom prst="roundRect">
            <a:avLst>
              <a:gd name="adj" fmla="val 8000"/>
            </a:avLst>
          </a:prstGeom>
          <a:solidFill>
            <a:srgbClr val="C9A227"/>
          </a:solidFill>
          <a:ln/>
        </p:spPr>
      </p:sp>
      <p:sp>
        <p:nvSpPr>
          <p:cNvPr id="11" name="Text 8"/>
          <p:cNvSpPr/>
          <p:nvPr/>
        </p:nvSpPr>
        <p:spPr>
          <a:xfrm>
            <a:off x="8128000" y="894432"/>
            <a:ext cx="6477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ВСТУПИТЕЛЬНЫЕ ИСПЫТАНИЯ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8156252" y="1413373"/>
            <a:ext cx="3556000" cy="37465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  <a:effectLst>
            <a:outerShdw blurRad="76200" dist="25400" dir="5400000" algn="bl" rotWithShape="0">
              <a:srgbClr val="000000">
                <a:alpha val="7059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8156252" y="1417504"/>
            <a:ext cx="3556000" cy="457200"/>
          </a:xfrm>
          <a:prstGeom prst="roundRect">
            <a:avLst>
              <a:gd name="adj" fmla="val 8000"/>
            </a:avLst>
          </a:prstGeom>
          <a:solidFill>
            <a:srgbClr val="1B5E20"/>
          </a:solidFill>
          <a:ln/>
        </p:spPr>
      </p:sp>
      <p:sp>
        <p:nvSpPr>
          <p:cNvPr id="14" name="Text 11"/>
          <p:cNvSpPr/>
          <p:nvPr/>
        </p:nvSpPr>
        <p:spPr>
          <a:xfrm>
            <a:off x="8128000" y="1417504"/>
            <a:ext cx="3556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ДЛЯ ВЫПУСКНИКОВ ШКОЛ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8318500" y="1923132"/>
            <a:ext cx="3175000" cy="30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5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1.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Русский язык </a:t>
            </a:r>
            <a:r>
              <a:rPr lang="en-US" sz="15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(36)</a:t>
            </a:r>
            <a:endParaRPr lang="en-US" sz="1800" dirty="0"/>
          </a:p>
          <a:p>
            <a:pPr>
              <a:lnSpc>
                <a:spcPct val="160000"/>
              </a:lnSpc>
              <a:spcBef>
                <a:spcPts val="800"/>
              </a:spcBef>
            </a:pPr>
            <a:r>
              <a:rPr lang="en-US" sz="15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2.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Биология </a:t>
            </a:r>
            <a:r>
              <a:rPr lang="en-US" sz="15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(36)</a:t>
            </a:r>
            <a:endParaRPr lang="en-US" sz="1800" dirty="0"/>
          </a:p>
          <a:p>
            <a:pPr>
              <a:lnSpc>
                <a:spcPct val="160000"/>
              </a:lnSpc>
              <a:spcBef>
                <a:spcPts val="800"/>
              </a:spcBef>
            </a:pPr>
            <a:r>
              <a:rPr lang="en-US" sz="15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3.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Химия </a:t>
            </a:r>
            <a:r>
              <a:rPr lang="en-US" sz="15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(36)</a:t>
            </a:r>
            <a:endParaRPr lang="en-US" sz="1800" dirty="0"/>
          </a:p>
          <a:p>
            <a:pPr>
              <a:lnSpc>
                <a:spcPct val="160000"/>
              </a:lnSpc>
              <a:spcBef>
                <a:spcPts val="400"/>
              </a:spcBef>
            </a:pP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или Математика проф. </a:t>
            </a:r>
            <a:r>
              <a:rPr lang="en-US" sz="15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(27)</a:t>
            </a:r>
            <a:endParaRPr lang="en-US" sz="1800" dirty="0"/>
          </a:p>
        </p:txBody>
      </p:sp>
      <p:sp>
        <p:nvSpPr>
          <p:cNvPr id="16" name="Shape 13"/>
          <p:cNvSpPr/>
          <p:nvPr/>
        </p:nvSpPr>
        <p:spPr>
          <a:xfrm>
            <a:off x="11909748" y="1407711"/>
            <a:ext cx="3556000" cy="37465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  <a:effectLst>
            <a:outerShdw blurRad="76200" dist="25400" dir="5400000" algn="bl" rotWithShape="0">
              <a:srgbClr val="000000">
                <a:alpha val="7059"/>
              </a:srgbClr>
            </a:outerShdw>
          </a:effectLst>
        </p:spPr>
      </p:sp>
      <p:sp>
        <p:nvSpPr>
          <p:cNvPr id="17" name="Shape 14"/>
          <p:cNvSpPr/>
          <p:nvPr/>
        </p:nvSpPr>
        <p:spPr>
          <a:xfrm>
            <a:off x="11938000" y="1417198"/>
            <a:ext cx="3556000" cy="457200"/>
          </a:xfrm>
          <a:prstGeom prst="roundRect">
            <a:avLst>
              <a:gd name="adj" fmla="val 8000"/>
            </a:avLst>
          </a:prstGeom>
          <a:solidFill>
            <a:srgbClr val="1B5E20"/>
          </a:solidFill>
          <a:ln/>
        </p:spPr>
      </p:sp>
      <p:sp>
        <p:nvSpPr>
          <p:cNvPr id="18" name="Text 15"/>
          <p:cNvSpPr/>
          <p:nvPr/>
        </p:nvSpPr>
        <p:spPr>
          <a:xfrm>
            <a:off x="11946764" y="1417198"/>
            <a:ext cx="3556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ДЛЯ ВЫПУСКНИКОВ КОЛЛЕДЖЕЙ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12029348" y="1923132"/>
            <a:ext cx="3175000" cy="30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5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1.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Морфология животных </a:t>
            </a:r>
            <a:r>
              <a:rPr lang="en-US" sz="15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(27)</a:t>
            </a:r>
            <a:endParaRPr lang="en-US" sz="1800" dirty="0"/>
          </a:p>
          <a:p>
            <a:pPr>
              <a:lnSpc>
                <a:spcPct val="160000"/>
              </a:lnSpc>
              <a:spcBef>
                <a:spcPts val="800"/>
              </a:spcBef>
            </a:pPr>
            <a:r>
              <a:rPr lang="en-US" sz="15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2.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Физиология животных </a:t>
            </a:r>
            <a:r>
              <a:rPr lang="en-US" sz="15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(27)</a:t>
            </a:r>
            <a:endParaRPr lang="en-US" sz="1800" dirty="0"/>
          </a:p>
          <a:p>
            <a:pPr>
              <a:lnSpc>
                <a:spcPct val="160000"/>
              </a:lnSpc>
              <a:spcBef>
                <a:spcPts val="800"/>
              </a:spcBef>
            </a:pPr>
            <a:r>
              <a:rPr lang="en-US" sz="15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3.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Русский язык </a:t>
            </a:r>
            <a:r>
              <a:rPr lang="en-US" sz="15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(36)</a:t>
            </a:r>
            <a:endParaRPr lang="en-US" sz="1800" dirty="0"/>
          </a:p>
        </p:txBody>
      </p:sp>
      <p:sp>
        <p:nvSpPr>
          <p:cNvPr id="21" name="Shape 17"/>
          <p:cNvSpPr/>
          <p:nvPr/>
        </p:nvSpPr>
        <p:spPr>
          <a:xfrm>
            <a:off x="0" y="9017000"/>
            <a:ext cx="16256000" cy="127000"/>
          </a:xfrm>
          <a:prstGeom prst="rect">
            <a:avLst/>
          </a:prstGeom>
          <a:solidFill>
            <a:srgbClr val="2E7D32"/>
          </a:solidFill>
          <a:ln/>
        </p:spPr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177" y="114519"/>
            <a:ext cx="1249503" cy="121898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62000" y="317500"/>
            <a:ext cx="12700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3000" b="1" dirty="0" err="1" smtClean="0">
                <a:solidFill>
                  <a:srgbClr val="2E7D32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Программа</a:t>
            </a:r>
            <a:r>
              <a:rPr lang="en-US" sz="3000" b="1" dirty="0" smtClean="0">
                <a:solidFill>
                  <a:srgbClr val="2E7D32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«БИОЛОГИЯ» (06.03.01)</a:t>
            </a:r>
            <a:endParaRPr lang="en-US" sz="3000" dirty="0"/>
          </a:p>
        </p:txBody>
      </p:sp>
      <p:sp>
        <p:nvSpPr>
          <p:cNvPr id="4" name="Shape 1"/>
          <p:cNvSpPr/>
          <p:nvPr/>
        </p:nvSpPr>
        <p:spPr>
          <a:xfrm>
            <a:off x="762000" y="1016000"/>
            <a:ext cx="3810000" cy="406400"/>
          </a:xfrm>
          <a:prstGeom prst="roundRect">
            <a:avLst>
              <a:gd name="adj" fmla="val 15000"/>
            </a:avLst>
          </a:prstGeom>
          <a:solidFill>
            <a:srgbClr val="2E7D32"/>
          </a:solidFill>
          <a:ln/>
        </p:spPr>
      </p:sp>
      <p:sp>
        <p:nvSpPr>
          <p:cNvPr id="5" name="Text 2"/>
          <p:cNvSpPr/>
          <p:nvPr/>
        </p:nvSpPr>
        <p:spPr>
          <a:xfrm>
            <a:off x="762000" y="1016000"/>
            <a:ext cx="38100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Бакалавр</a:t>
            </a:r>
            <a:r>
              <a:rPr lang="en-US" sz="1400" dirty="0" smtClean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по</a:t>
            </a:r>
            <a:r>
              <a:rPr lang="en-US" sz="1400" dirty="0" smtClean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направлению</a:t>
            </a:r>
            <a:r>
              <a:rPr lang="en-US" sz="1400" dirty="0" smtClean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06.03.01 Биология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762000" y="1625599"/>
            <a:ext cx="6938790" cy="3012501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  <a:effectLst>
            <a:outerShdw blurRad="76200" dist="25400" dir="5400000" algn="bl" rotWithShape="0">
              <a:srgbClr val="000000">
                <a:alpha val="7059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944132" y="1729648"/>
            <a:ext cx="6421867" cy="23089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ru-RU" sz="1600" b="1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3 профиля подготовки: </a:t>
            </a:r>
            <a:r>
              <a:rPr lang="en-US" sz="16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Репродуктивная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6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биология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и </a:t>
            </a:r>
            <a:r>
              <a:rPr lang="en-US" sz="16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экология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животных</a:t>
            </a:r>
            <a:r>
              <a:rPr lang="ru-RU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, 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Генетика животных</a:t>
            </a:r>
            <a:r>
              <a:rPr lang="ru-RU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, 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Управление водными биологическими </a:t>
            </a:r>
            <a:r>
              <a:rPr lang="en-US" sz="16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ресурсами</a:t>
            </a:r>
            <a:endParaRPr lang="en-US" sz="1600" dirty="0">
              <a:solidFill>
                <a:srgbClr val="1A1A1A"/>
              </a:solidFill>
              <a:latin typeface="QuattrocentoSans" pitchFamily="34" charset="0"/>
              <a:ea typeface="QuattrocentoSans" pitchFamily="34" charset="-122"/>
              <a:cs typeface="QuattrocentoSans" pitchFamily="34" charset="-12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600" b="1" dirty="0" err="1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Доп</a:t>
            </a:r>
            <a:r>
              <a:rPr lang="en-US" sz="1600" b="1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. квалификация: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6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Лаборант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6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химического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600" dirty="0" err="1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анализа</a:t>
            </a:r>
            <a:r>
              <a:rPr lang="en-US" sz="16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/</a:t>
            </a:r>
            <a:r>
              <a:rPr lang="en-US" sz="1600" dirty="0" err="1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Специалист</a:t>
            </a:r>
            <a:r>
              <a:rPr lang="en-US" sz="16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6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по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6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эксплуатации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БАС в </a:t>
            </a:r>
            <a:r>
              <a:rPr lang="en-US" sz="16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мониторинге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6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экосистем</a:t>
            </a:r>
            <a:endParaRPr lang="en-US" sz="1600" dirty="0">
              <a:solidFill>
                <a:srgbClr val="1A1A1A"/>
              </a:solidFill>
              <a:latin typeface="QuattrocentoSans" pitchFamily="34" charset="0"/>
              <a:ea typeface="QuattrocentoSans" pitchFamily="34" charset="-122"/>
              <a:cs typeface="QuattrocentoSans" pitchFamily="34" charset="-12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600" b="1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Срок обучения: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ru-RU" sz="16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4 года</a:t>
            </a:r>
            <a:endParaRPr lang="en-US" sz="18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600" b="1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Целевых мест: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ru-RU" sz="2200" b="1" dirty="0" smtClean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Shape 5"/>
          <p:cNvSpPr/>
          <p:nvPr/>
        </p:nvSpPr>
        <p:spPr>
          <a:xfrm>
            <a:off x="743853" y="4644527"/>
            <a:ext cx="5878241" cy="635000"/>
          </a:xfrm>
          <a:prstGeom prst="roundRect">
            <a:avLst>
              <a:gd name="adj" fmla="val 8000"/>
            </a:avLst>
          </a:prstGeom>
          <a:solidFill>
            <a:srgbClr val="E8F5E9"/>
          </a:solidFill>
          <a:ln/>
        </p:spPr>
      </p:sp>
      <p:sp>
        <p:nvSpPr>
          <p:cNvPr id="9" name="Text 6"/>
          <p:cNvSpPr/>
          <p:nvPr/>
        </p:nvSpPr>
        <p:spPr>
          <a:xfrm>
            <a:off x="862681" y="4683243"/>
            <a:ext cx="6350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4000"/>
              </a:lnSpc>
            </a:pPr>
            <a:r>
              <a:rPr lang="en-US" sz="1400" b="1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Регионы</a:t>
            </a:r>
            <a:r>
              <a:rPr lang="en-US" sz="1400" b="1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400" b="1" dirty="0" err="1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заказчиков</a:t>
            </a:r>
            <a:r>
              <a:rPr lang="en-US" sz="1400" b="1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:</a:t>
            </a:r>
            <a:r>
              <a:rPr lang="ru-RU" sz="14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4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Московская</a:t>
            </a:r>
            <a:r>
              <a:rPr lang="en-US" sz="14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4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обл</a:t>
            </a:r>
            <a:r>
              <a:rPr lang="en-US" sz="14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. (3)</a:t>
            </a:r>
          </a:p>
          <a:p>
            <a:pPr>
              <a:lnSpc>
                <a:spcPct val="124000"/>
              </a:lnSpc>
            </a:pPr>
            <a:r>
              <a:rPr lang="en-US" sz="14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Липецкая</a:t>
            </a:r>
            <a:r>
              <a:rPr lang="en-US" sz="14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4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обл</a:t>
            </a:r>
            <a:r>
              <a:rPr lang="en-US" sz="14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. (1</a:t>
            </a:r>
            <a:r>
              <a:rPr lang="en-US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)</a:t>
            </a:r>
            <a:endParaRPr lang="en-US" sz="1400" dirty="0">
              <a:solidFill>
                <a:srgbClr val="1A1A1A"/>
              </a:solidFill>
              <a:latin typeface="QuattrocentoSans" pitchFamily="34" charset="0"/>
              <a:ea typeface="QuattrocentoSans" pitchFamily="34" charset="-122"/>
              <a:cs typeface="QuattrocentoSans" pitchFamily="34" charset="-12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8128000" y="883798"/>
            <a:ext cx="6477000" cy="457200"/>
          </a:xfrm>
          <a:prstGeom prst="roundRect">
            <a:avLst>
              <a:gd name="adj" fmla="val 8000"/>
            </a:avLst>
          </a:prstGeom>
          <a:solidFill>
            <a:srgbClr val="C9A227"/>
          </a:solidFill>
          <a:ln/>
        </p:spPr>
      </p:sp>
      <p:sp>
        <p:nvSpPr>
          <p:cNvPr id="11" name="Text 8"/>
          <p:cNvSpPr/>
          <p:nvPr/>
        </p:nvSpPr>
        <p:spPr>
          <a:xfrm>
            <a:off x="8128000" y="894432"/>
            <a:ext cx="6477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ВСТУПИТЕЛЬНЫЕ ИСПЫТАНИЯ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8156252" y="1413373"/>
            <a:ext cx="3527748" cy="3174384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  <a:effectLst>
            <a:outerShdw blurRad="76200" dist="25400" dir="5400000" algn="bl" rotWithShape="0">
              <a:srgbClr val="000000">
                <a:alpha val="7059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8156252" y="1417504"/>
            <a:ext cx="3556000" cy="457200"/>
          </a:xfrm>
          <a:prstGeom prst="roundRect">
            <a:avLst>
              <a:gd name="adj" fmla="val 8000"/>
            </a:avLst>
          </a:prstGeom>
          <a:solidFill>
            <a:srgbClr val="1B5E20"/>
          </a:solidFill>
          <a:ln/>
        </p:spPr>
      </p:sp>
      <p:sp>
        <p:nvSpPr>
          <p:cNvPr id="14" name="Text 11"/>
          <p:cNvSpPr/>
          <p:nvPr/>
        </p:nvSpPr>
        <p:spPr>
          <a:xfrm>
            <a:off x="8128000" y="1417504"/>
            <a:ext cx="3556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ДЛЯ ВЫПУСКНИКОВ ШКОЛ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8318500" y="1923132"/>
            <a:ext cx="3175000" cy="30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5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1.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Русский язык </a:t>
            </a:r>
            <a:r>
              <a:rPr lang="en-US" sz="15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(36)</a:t>
            </a:r>
            <a:endParaRPr lang="en-US" sz="1800" dirty="0"/>
          </a:p>
          <a:p>
            <a:pPr>
              <a:lnSpc>
                <a:spcPct val="160000"/>
              </a:lnSpc>
              <a:spcBef>
                <a:spcPts val="800"/>
              </a:spcBef>
            </a:pPr>
            <a:r>
              <a:rPr lang="en-US" sz="15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2.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Биология </a:t>
            </a:r>
            <a:r>
              <a:rPr lang="en-US" sz="15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(36)</a:t>
            </a:r>
            <a:endParaRPr lang="en-US" sz="1800" dirty="0"/>
          </a:p>
          <a:p>
            <a:pPr lvl="0" defTabSz="914411">
              <a:defRPr/>
            </a:pPr>
            <a:endParaRPr lang="ru-RU" sz="1500" b="1" dirty="0" smtClean="0">
              <a:solidFill>
                <a:srgbClr val="2E7D32"/>
              </a:solidFill>
              <a:latin typeface="QuattrocentoSans" pitchFamily="34" charset="0"/>
              <a:ea typeface="QuattrocentoSans" pitchFamily="34" charset="-122"/>
              <a:cs typeface="QuattrocentoSans" pitchFamily="34" charset="-120"/>
            </a:endParaRPr>
          </a:p>
          <a:p>
            <a:pPr lvl="0" defTabSz="914411">
              <a:defRPr/>
            </a:pPr>
            <a:r>
              <a:rPr lang="en-US" sz="1500" b="1" dirty="0" smtClean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3</a:t>
            </a:r>
            <a:r>
              <a:rPr lang="en-US" sz="15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.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5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Математика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(</a:t>
            </a:r>
            <a:r>
              <a:rPr lang="en-US" sz="15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проф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.) (27)</a:t>
            </a:r>
            <a:r>
              <a:rPr lang="ru-RU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/</a:t>
            </a:r>
            <a:r>
              <a:rPr lang="ru-RU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5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Химия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(36)</a:t>
            </a:r>
            <a:r>
              <a:rPr lang="ru-RU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/</a:t>
            </a:r>
            <a:r>
              <a:rPr lang="ru-RU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5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Физика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(36)</a:t>
            </a:r>
            <a:r>
              <a:rPr lang="ru-RU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/</a:t>
            </a:r>
            <a:r>
              <a:rPr lang="ru-RU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5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Информатика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и </a:t>
            </a:r>
            <a:r>
              <a:rPr lang="en-US" sz="15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Информационно-коммуникационные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5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технологии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(ИКТ) (40)</a:t>
            </a:r>
          </a:p>
        </p:txBody>
      </p:sp>
      <p:sp>
        <p:nvSpPr>
          <p:cNvPr id="21" name="Shape 17"/>
          <p:cNvSpPr/>
          <p:nvPr/>
        </p:nvSpPr>
        <p:spPr>
          <a:xfrm>
            <a:off x="0" y="9017000"/>
            <a:ext cx="16256000" cy="127000"/>
          </a:xfrm>
          <a:prstGeom prst="rect">
            <a:avLst/>
          </a:prstGeom>
          <a:solidFill>
            <a:srgbClr val="2E7D32"/>
          </a:solidFill>
          <a:ln/>
        </p:spPr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177" y="114519"/>
            <a:ext cx="1249503" cy="121898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12076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62000" y="317500"/>
            <a:ext cx="13970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3000" b="1" dirty="0">
                <a:solidFill>
                  <a:srgbClr val="2E7D32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Программа «ВЕТЕРИНАРНО-САНИТАРНАЯ ЭКСПЕРТИЗА» (36.03.01)</a:t>
            </a:r>
            <a:endParaRPr lang="en-US" sz="3000" dirty="0"/>
          </a:p>
        </p:txBody>
      </p:sp>
      <p:sp>
        <p:nvSpPr>
          <p:cNvPr id="4" name="Shape 1"/>
          <p:cNvSpPr/>
          <p:nvPr/>
        </p:nvSpPr>
        <p:spPr>
          <a:xfrm>
            <a:off x="762000" y="1016000"/>
            <a:ext cx="4572000" cy="406400"/>
          </a:xfrm>
          <a:prstGeom prst="roundRect">
            <a:avLst>
              <a:gd name="adj" fmla="val 15000"/>
            </a:avLst>
          </a:prstGeom>
          <a:solidFill>
            <a:srgbClr val="2E7D32"/>
          </a:solidFill>
          <a:ln/>
        </p:spPr>
      </p:sp>
      <p:sp>
        <p:nvSpPr>
          <p:cNvPr id="5" name="Text 2"/>
          <p:cNvSpPr/>
          <p:nvPr/>
        </p:nvSpPr>
        <p:spPr>
          <a:xfrm>
            <a:off x="762000" y="1016000"/>
            <a:ext cx="45720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Технологии пищевой безопасности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762000" y="1625600"/>
            <a:ext cx="6858000" cy="2286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  <a:effectLst>
            <a:outerShdw blurRad="76200" dist="25400" dir="5400000" algn="bl" rotWithShape="0">
              <a:srgbClr val="000000">
                <a:alpha val="7059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1016000" y="1752600"/>
            <a:ext cx="6350000" cy="2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Квалификация: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Бакалавр</a:t>
            </a:r>
            <a:endParaRPr lang="en-US" sz="18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600" b="1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Доп. квалификация: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Специалист-эксперт лабораторного контроля в области ветеринарии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600" b="1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Целевых мест: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22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Shape 5"/>
          <p:cNvSpPr/>
          <p:nvPr/>
        </p:nvSpPr>
        <p:spPr>
          <a:xfrm>
            <a:off x="762000" y="4127500"/>
            <a:ext cx="6858000" cy="889000"/>
          </a:xfrm>
          <a:prstGeom prst="roundRect">
            <a:avLst>
              <a:gd name="adj" fmla="val 8000"/>
            </a:avLst>
          </a:prstGeom>
          <a:solidFill>
            <a:srgbClr val="E8F5E9"/>
          </a:solidFill>
          <a:ln/>
        </p:spPr>
      </p:sp>
      <p:sp>
        <p:nvSpPr>
          <p:cNvPr id="9" name="Text 6"/>
          <p:cNvSpPr/>
          <p:nvPr/>
        </p:nvSpPr>
        <p:spPr>
          <a:xfrm>
            <a:off x="1016000" y="4254500"/>
            <a:ext cx="63500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b="1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Регионы:</a:t>
            </a:r>
            <a:r>
              <a:rPr lang="en-US" sz="14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Московская обл. (11), Воронежская обл. (2), Краснодарский край (1), Ярославская обл. (1)</a:t>
            </a:r>
          </a:p>
        </p:txBody>
      </p:sp>
      <p:sp>
        <p:nvSpPr>
          <p:cNvPr id="10" name="Shape 7"/>
          <p:cNvSpPr/>
          <p:nvPr/>
        </p:nvSpPr>
        <p:spPr>
          <a:xfrm>
            <a:off x="8128000" y="1016000"/>
            <a:ext cx="6477000" cy="457200"/>
          </a:xfrm>
          <a:prstGeom prst="roundRect">
            <a:avLst>
              <a:gd name="adj" fmla="val 8000"/>
            </a:avLst>
          </a:prstGeom>
          <a:solidFill>
            <a:srgbClr val="C9A227"/>
          </a:solidFill>
          <a:ln/>
        </p:spPr>
      </p:sp>
      <p:sp>
        <p:nvSpPr>
          <p:cNvPr id="11" name="Text 8"/>
          <p:cNvSpPr/>
          <p:nvPr/>
        </p:nvSpPr>
        <p:spPr>
          <a:xfrm>
            <a:off x="8128000" y="1016000"/>
            <a:ext cx="6477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ВСТУПИТЕЛЬНЫЕ ИСПЫТАНИЯ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8128000" y="1625600"/>
            <a:ext cx="3556000" cy="33655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  <a:effectLst>
            <a:outerShdw blurRad="76200" dist="25400" dir="5400000" algn="bl" rotWithShape="0">
              <a:srgbClr val="000000">
                <a:alpha val="7059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8128000" y="1625600"/>
            <a:ext cx="3556000" cy="457200"/>
          </a:xfrm>
          <a:prstGeom prst="roundRect">
            <a:avLst>
              <a:gd name="adj" fmla="val 8000"/>
            </a:avLst>
          </a:prstGeom>
          <a:solidFill>
            <a:srgbClr val="1B5E20"/>
          </a:solidFill>
          <a:ln/>
        </p:spPr>
      </p:sp>
      <p:sp>
        <p:nvSpPr>
          <p:cNvPr id="14" name="Text 11"/>
          <p:cNvSpPr/>
          <p:nvPr/>
        </p:nvSpPr>
        <p:spPr>
          <a:xfrm>
            <a:off x="8128000" y="1625600"/>
            <a:ext cx="3556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ДЛЯ ВЫПУСКНИКОВ ШКОЛ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8318500" y="2222500"/>
            <a:ext cx="3175000" cy="26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5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1.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Русский язык </a:t>
            </a:r>
            <a:r>
              <a:rPr lang="en-US" sz="15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(36)</a:t>
            </a:r>
            <a:endParaRPr lang="en-US" sz="1800" dirty="0"/>
          </a:p>
          <a:p>
            <a:pPr>
              <a:lnSpc>
                <a:spcPct val="160000"/>
              </a:lnSpc>
              <a:spcBef>
                <a:spcPts val="800"/>
              </a:spcBef>
            </a:pPr>
            <a:r>
              <a:rPr lang="en-US" sz="15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2.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Биология </a:t>
            </a:r>
            <a:r>
              <a:rPr lang="en-US" sz="15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(36)</a:t>
            </a:r>
            <a:endParaRPr lang="en-US" sz="1800" dirty="0"/>
          </a:p>
          <a:p>
            <a:pPr>
              <a:lnSpc>
                <a:spcPct val="160000"/>
              </a:lnSpc>
              <a:spcBef>
                <a:spcPts val="800"/>
              </a:spcBef>
            </a:pPr>
            <a:r>
              <a:rPr lang="en-US" sz="15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3.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Химия </a:t>
            </a:r>
            <a:r>
              <a:rPr lang="en-US" sz="15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(36)</a:t>
            </a:r>
            <a:endParaRPr lang="en-US" sz="1800" dirty="0"/>
          </a:p>
          <a:p>
            <a:pPr>
              <a:lnSpc>
                <a:spcPct val="160000"/>
              </a:lnSpc>
              <a:spcBef>
                <a:spcPts val="400"/>
              </a:spcBef>
            </a:pP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или Математика проф. </a:t>
            </a:r>
            <a:r>
              <a:rPr lang="en-US" sz="15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(27)</a:t>
            </a:r>
            <a:endParaRPr lang="en-US" sz="1800" dirty="0"/>
          </a:p>
        </p:txBody>
      </p:sp>
      <p:sp>
        <p:nvSpPr>
          <p:cNvPr id="16" name="Shape 13"/>
          <p:cNvSpPr/>
          <p:nvPr/>
        </p:nvSpPr>
        <p:spPr>
          <a:xfrm>
            <a:off x="11938000" y="1625600"/>
            <a:ext cx="3556000" cy="33655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  <a:effectLst>
            <a:outerShdw blurRad="76200" dist="25400" dir="5400000" algn="bl" rotWithShape="0">
              <a:srgbClr val="000000">
                <a:alpha val="7059"/>
              </a:srgbClr>
            </a:outerShdw>
          </a:effectLst>
        </p:spPr>
      </p:sp>
      <p:sp>
        <p:nvSpPr>
          <p:cNvPr id="17" name="Shape 14"/>
          <p:cNvSpPr/>
          <p:nvPr/>
        </p:nvSpPr>
        <p:spPr>
          <a:xfrm>
            <a:off x="11938000" y="1625600"/>
            <a:ext cx="3556000" cy="457200"/>
          </a:xfrm>
          <a:prstGeom prst="roundRect">
            <a:avLst>
              <a:gd name="adj" fmla="val 8000"/>
            </a:avLst>
          </a:prstGeom>
          <a:solidFill>
            <a:srgbClr val="1B5E20"/>
          </a:solidFill>
          <a:ln/>
        </p:spPr>
      </p:sp>
      <p:sp>
        <p:nvSpPr>
          <p:cNvPr id="18" name="Text 15"/>
          <p:cNvSpPr/>
          <p:nvPr/>
        </p:nvSpPr>
        <p:spPr>
          <a:xfrm>
            <a:off x="11938000" y="1625600"/>
            <a:ext cx="3556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ДЛЯ ВЫПУСКНИКОВ КОЛЛЕДЖЕЙ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12128500" y="2222500"/>
            <a:ext cx="3175000" cy="26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5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1.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Морфология животных </a:t>
            </a:r>
            <a:r>
              <a:rPr lang="en-US" sz="15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(27)</a:t>
            </a:r>
            <a:endParaRPr lang="en-US" sz="1800" dirty="0"/>
          </a:p>
          <a:p>
            <a:pPr>
              <a:lnSpc>
                <a:spcPct val="160000"/>
              </a:lnSpc>
              <a:spcBef>
                <a:spcPts val="800"/>
              </a:spcBef>
            </a:pPr>
            <a:r>
              <a:rPr lang="en-US" sz="15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2.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Физиология животных </a:t>
            </a:r>
            <a:r>
              <a:rPr lang="en-US" sz="15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(27)</a:t>
            </a:r>
            <a:endParaRPr lang="en-US" sz="1800" dirty="0"/>
          </a:p>
          <a:p>
            <a:pPr>
              <a:lnSpc>
                <a:spcPct val="160000"/>
              </a:lnSpc>
              <a:spcBef>
                <a:spcPts val="800"/>
              </a:spcBef>
            </a:pPr>
            <a:r>
              <a:rPr lang="en-US" sz="15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3.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Русский язык </a:t>
            </a:r>
            <a:r>
              <a:rPr lang="en-US" sz="15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(36)</a:t>
            </a:r>
            <a:endParaRPr lang="en-US" sz="1800" dirty="0"/>
          </a:p>
        </p:txBody>
      </p:sp>
      <p:sp>
        <p:nvSpPr>
          <p:cNvPr id="21" name="Shape 17"/>
          <p:cNvSpPr/>
          <p:nvPr/>
        </p:nvSpPr>
        <p:spPr>
          <a:xfrm>
            <a:off x="0" y="9017000"/>
            <a:ext cx="16256000" cy="127000"/>
          </a:xfrm>
          <a:prstGeom prst="rect">
            <a:avLst/>
          </a:prstGeom>
          <a:solidFill>
            <a:srgbClr val="2E7D32"/>
          </a:solidFill>
          <a:ln/>
        </p:spPr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177" y="114519"/>
            <a:ext cx="1249503" cy="121898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62000" y="317500"/>
            <a:ext cx="13970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3000" b="1" dirty="0" err="1" smtClean="0">
                <a:solidFill>
                  <a:srgbClr val="2E7D32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Программа</a:t>
            </a:r>
            <a:r>
              <a:rPr lang="en-US" sz="3000" b="1" dirty="0" smtClean="0">
                <a:solidFill>
                  <a:srgbClr val="2E7D32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«ЗООТЕХНИЯ» (36.03.02)</a:t>
            </a:r>
            <a:endParaRPr lang="en-US" sz="3000" dirty="0"/>
          </a:p>
        </p:txBody>
      </p:sp>
      <p:sp>
        <p:nvSpPr>
          <p:cNvPr id="4" name="Shape 1"/>
          <p:cNvSpPr/>
          <p:nvPr/>
        </p:nvSpPr>
        <p:spPr>
          <a:xfrm>
            <a:off x="762000" y="1016000"/>
            <a:ext cx="4572000" cy="406400"/>
          </a:xfrm>
          <a:prstGeom prst="roundRect">
            <a:avLst>
              <a:gd name="adj" fmla="val 15000"/>
            </a:avLst>
          </a:prstGeom>
          <a:solidFill>
            <a:srgbClr val="2E7D32"/>
          </a:solidFill>
          <a:ln/>
        </p:spPr>
      </p:sp>
      <p:sp>
        <p:nvSpPr>
          <p:cNvPr id="5" name="Text 2"/>
          <p:cNvSpPr/>
          <p:nvPr/>
        </p:nvSpPr>
        <p:spPr>
          <a:xfrm>
            <a:off x="762000" y="1016000"/>
            <a:ext cx="45720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Бакалавр</a:t>
            </a:r>
            <a:r>
              <a:rPr lang="en-US" sz="1400" dirty="0" smtClean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по</a:t>
            </a:r>
            <a:r>
              <a:rPr lang="en-US" sz="1400" dirty="0" smtClean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направлению</a:t>
            </a:r>
            <a:r>
              <a:rPr lang="en-US" sz="1400" dirty="0" smtClean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36.03.02 Зоотехния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762000" y="1625600"/>
            <a:ext cx="6858000" cy="2286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  <a:effectLst>
            <a:outerShdw blurRad="76200" dist="25400" dir="5400000" algn="bl" rotWithShape="0">
              <a:srgbClr val="000000">
                <a:alpha val="7059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1016000" y="1752600"/>
            <a:ext cx="6350000" cy="2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ru-RU" sz="1600" b="1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2 профиля подготовки: </a:t>
            </a:r>
            <a:r>
              <a:rPr lang="en-US" sz="16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Нутрициология 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и </a:t>
            </a:r>
            <a:r>
              <a:rPr lang="en-US" sz="16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благополучие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6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животных</a:t>
            </a:r>
            <a:r>
              <a:rPr lang="ru-RU" sz="16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, </a:t>
            </a:r>
            <a:endParaRPr lang="en-US" sz="1600" dirty="0">
              <a:solidFill>
                <a:srgbClr val="1A1A1A"/>
              </a:solidFill>
              <a:latin typeface="QuattrocentoSans" pitchFamily="34" charset="0"/>
              <a:ea typeface="QuattrocentoSans" pitchFamily="34" charset="-122"/>
              <a:cs typeface="QuattrocentoSans" pitchFamily="34" charset="-120"/>
            </a:endParaRPr>
          </a:p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Продуктивное </a:t>
            </a:r>
            <a:r>
              <a:rPr lang="en-US" sz="16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животноводство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600" b="1" dirty="0" err="1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Доп</a:t>
            </a:r>
            <a:r>
              <a:rPr lang="en-US" sz="1600" b="1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. квалификация: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6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Зоотехник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в </a:t>
            </a:r>
            <a:r>
              <a:rPr lang="en-US" sz="16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органическом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6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животноводстве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600" b="1" dirty="0" err="1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Целевых</a:t>
            </a:r>
            <a:r>
              <a:rPr lang="en-US" sz="1600" b="1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600" b="1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мест: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ru-RU" sz="2200" b="1" dirty="0" smtClean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37</a:t>
            </a:r>
            <a:endParaRPr lang="en-US" sz="1800" dirty="0"/>
          </a:p>
        </p:txBody>
      </p:sp>
      <p:sp>
        <p:nvSpPr>
          <p:cNvPr id="8" name="Shape 5"/>
          <p:cNvSpPr/>
          <p:nvPr/>
        </p:nvSpPr>
        <p:spPr>
          <a:xfrm>
            <a:off x="768426" y="4550426"/>
            <a:ext cx="6604000" cy="1443974"/>
          </a:xfrm>
          <a:prstGeom prst="roundRect">
            <a:avLst>
              <a:gd name="adj" fmla="val 8000"/>
            </a:avLst>
          </a:prstGeom>
          <a:solidFill>
            <a:srgbClr val="E8F5E9"/>
          </a:solidFill>
          <a:ln/>
        </p:spPr>
      </p:sp>
      <p:sp>
        <p:nvSpPr>
          <p:cNvPr id="9" name="Text 6"/>
          <p:cNvSpPr/>
          <p:nvPr/>
        </p:nvSpPr>
        <p:spPr>
          <a:xfrm>
            <a:off x="895426" y="5239515"/>
            <a:ext cx="63500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>
              <a:lnSpc>
                <a:spcPct val="124000"/>
              </a:lnSpc>
            </a:pPr>
            <a:r>
              <a:rPr lang="en-US" sz="1400" b="1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Регионы:</a:t>
            </a:r>
            <a:r>
              <a:rPr lang="en-US" sz="14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400" dirty="0" err="1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Амурская</a:t>
            </a:r>
            <a:r>
              <a:rPr lang="en-US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4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обл</a:t>
            </a:r>
            <a:r>
              <a:rPr lang="en-US" sz="14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. (</a:t>
            </a:r>
            <a:r>
              <a:rPr lang="en-US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1)</a:t>
            </a:r>
            <a:r>
              <a:rPr lang="ru-RU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, </a:t>
            </a:r>
            <a:r>
              <a:rPr lang="en-US" sz="1400" dirty="0" err="1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Белгородская</a:t>
            </a:r>
            <a:r>
              <a:rPr lang="en-US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4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обл</a:t>
            </a:r>
            <a:r>
              <a:rPr lang="en-US" sz="14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. (</a:t>
            </a:r>
            <a:r>
              <a:rPr lang="en-US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2)</a:t>
            </a:r>
            <a:r>
              <a:rPr lang="ru-RU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, </a:t>
            </a:r>
            <a:r>
              <a:rPr lang="en-US" sz="1400" dirty="0" err="1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Брянск</a:t>
            </a:r>
            <a:r>
              <a:rPr lang="en-US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4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(</a:t>
            </a:r>
            <a:r>
              <a:rPr lang="en-US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1)</a:t>
            </a:r>
            <a:r>
              <a:rPr lang="ru-RU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, </a:t>
            </a:r>
            <a:r>
              <a:rPr lang="en-US" sz="1400" dirty="0" err="1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Владимирская</a:t>
            </a:r>
            <a:r>
              <a:rPr lang="en-US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4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обл</a:t>
            </a:r>
            <a:r>
              <a:rPr lang="en-US" sz="14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. (</a:t>
            </a:r>
            <a:r>
              <a:rPr lang="en-US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3)</a:t>
            </a:r>
            <a:r>
              <a:rPr lang="ru-RU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, </a:t>
            </a:r>
            <a:r>
              <a:rPr lang="en-US" sz="1400" dirty="0" err="1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Воронежская</a:t>
            </a:r>
            <a:r>
              <a:rPr lang="en-US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4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обл</a:t>
            </a:r>
            <a:r>
              <a:rPr lang="en-US" sz="14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. (</a:t>
            </a:r>
            <a:r>
              <a:rPr lang="en-US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4)</a:t>
            </a:r>
            <a:r>
              <a:rPr lang="ru-RU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, </a:t>
            </a:r>
            <a:r>
              <a:rPr lang="en-US" sz="1400" dirty="0" err="1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Краснодарский</a:t>
            </a:r>
            <a:r>
              <a:rPr lang="en-US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4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край</a:t>
            </a:r>
            <a:r>
              <a:rPr lang="en-US" sz="14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(</a:t>
            </a:r>
            <a:r>
              <a:rPr lang="en-US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2)</a:t>
            </a:r>
            <a:r>
              <a:rPr lang="ru-RU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, </a:t>
            </a:r>
            <a:r>
              <a:rPr lang="en-US" sz="1400" dirty="0" err="1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Липецкая</a:t>
            </a:r>
            <a:r>
              <a:rPr lang="en-US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4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обл</a:t>
            </a:r>
            <a:r>
              <a:rPr lang="en-US" sz="14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. (</a:t>
            </a:r>
            <a:r>
              <a:rPr lang="en-US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1)</a:t>
            </a:r>
            <a:r>
              <a:rPr lang="ru-RU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, </a:t>
            </a:r>
            <a:r>
              <a:rPr lang="en-US" sz="1400" dirty="0" err="1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Московская</a:t>
            </a:r>
            <a:r>
              <a:rPr lang="en-US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4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обл</a:t>
            </a:r>
            <a:r>
              <a:rPr lang="en-US" sz="14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. (</a:t>
            </a:r>
            <a:r>
              <a:rPr lang="en-US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6)</a:t>
            </a:r>
            <a:r>
              <a:rPr lang="ru-RU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, </a:t>
            </a:r>
            <a:r>
              <a:rPr lang="en-US" sz="1400" dirty="0" err="1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Пензенская</a:t>
            </a:r>
            <a:r>
              <a:rPr lang="en-US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4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обл</a:t>
            </a:r>
            <a:r>
              <a:rPr lang="en-US" sz="14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. (</a:t>
            </a:r>
            <a:r>
              <a:rPr lang="en-US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2)</a:t>
            </a:r>
            <a:r>
              <a:rPr lang="ru-RU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, </a:t>
            </a:r>
            <a:r>
              <a:rPr lang="en-US" sz="1400" dirty="0" err="1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Рязанская</a:t>
            </a:r>
            <a:r>
              <a:rPr lang="en-US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4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обл</a:t>
            </a:r>
            <a:r>
              <a:rPr lang="en-US" sz="14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. (</a:t>
            </a:r>
            <a:r>
              <a:rPr lang="en-US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1)</a:t>
            </a:r>
            <a:r>
              <a:rPr lang="ru-RU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, </a:t>
            </a:r>
            <a:r>
              <a:rPr lang="en-US" sz="1400" dirty="0" err="1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Республика</a:t>
            </a:r>
            <a:r>
              <a:rPr lang="en-US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4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Тыва</a:t>
            </a:r>
            <a:r>
              <a:rPr lang="en-US" sz="14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(</a:t>
            </a:r>
            <a:r>
              <a:rPr lang="en-US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1)</a:t>
            </a:r>
            <a:r>
              <a:rPr lang="ru-RU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, </a:t>
            </a:r>
            <a:r>
              <a:rPr lang="en-US" sz="1400" dirty="0" err="1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Ставропольский</a:t>
            </a:r>
            <a:r>
              <a:rPr lang="en-US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4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край</a:t>
            </a:r>
            <a:r>
              <a:rPr lang="en-US" sz="14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(</a:t>
            </a:r>
            <a:r>
              <a:rPr lang="en-US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1)</a:t>
            </a:r>
            <a:r>
              <a:rPr lang="ru-RU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, </a:t>
            </a:r>
            <a:r>
              <a:rPr lang="en-US" sz="1400" dirty="0" err="1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Тамбовская</a:t>
            </a:r>
            <a:r>
              <a:rPr lang="en-US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4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обл</a:t>
            </a:r>
            <a:r>
              <a:rPr lang="en-US" sz="14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. (</a:t>
            </a:r>
            <a:r>
              <a:rPr lang="en-US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6)</a:t>
            </a:r>
            <a:r>
              <a:rPr lang="ru-RU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, </a:t>
            </a:r>
            <a:r>
              <a:rPr lang="en-US" sz="1400" dirty="0" err="1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Тверская</a:t>
            </a:r>
            <a:r>
              <a:rPr lang="en-US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4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обл</a:t>
            </a:r>
            <a:r>
              <a:rPr lang="en-US" sz="14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. (</a:t>
            </a:r>
            <a:r>
              <a:rPr lang="en-US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1)</a:t>
            </a:r>
            <a:r>
              <a:rPr lang="ru-RU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, </a:t>
            </a:r>
            <a:r>
              <a:rPr lang="en-US" sz="1400" dirty="0" err="1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Удмуртская</a:t>
            </a:r>
            <a:r>
              <a:rPr lang="en-US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4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обл</a:t>
            </a:r>
            <a:r>
              <a:rPr lang="en-US" sz="14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. (</a:t>
            </a:r>
            <a:r>
              <a:rPr lang="en-US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1)</a:t>
            </a:r>
            <a:r>
              <a:rPr lang="ru-RU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, </a:t>
            </a:r>
            <a:r>
              <a:rPr lang="en-US" sz="1400" dirty="0" err="1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Якутск</a:t>
            </a:r>
            <a:r>
              <a:rPr lang="en-US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4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(</a:t>
            </a:r>
            <a:r>
              <a:rPr lang="en-US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1)</a:t>
            </a:r>
            <a:r>
              <a:rPr lang="ru-RU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, </a:t>
            </a:r>
            <a:r>
              <a:rPr lang="en-US" sz="1400" dirty="0" err="1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Ярославская</a:t>
            </a:r>
            <a:r>
              <a:rPr lang="en-US" sz="14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4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обл</a:t>
            </a:r>
            <a:r>
              <a:rPr lang="en-US" sz="14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. (2)</a:t>
            </a:r>
          </a:p>
          <a:p>
            <a:pPr>
              <a:lnSpc>
                <a:spcPct val="140000"/>
              </a:lnSpc>
            </a:pPr>
            <a:endParaRPr lang="ru-RU" sz="1400" dirty="0">
              <a:solidFill>
                <a:srgbClr val="1A1A1A"/>
              </a:solidFill>
              <a:latin typeface="QuattrocentoSans" pitchFamily="34" charset="0"/>
              <a:ea typeface="QuattrocentoSans" pitchFamily="34" charset="-122"/>
              <a:cs typeface="QuattrocentoSans" pitchFamily="34" charset="-120"/>
            </a:endParaRPr>
          </a:p>
          <a:p>
            <a:pPr>
              <a:lnSpc>
                <a:spcPct val="140000"/>
              </a:lnSpc>
            </a:pPr>
            <a:endParaRPr lang="en-US" sz="1400" dirty="0">
              <a:solidFill>
                <a:srgbClr val="1A1A1A"/>
              </a:solidFill>
              <a:latin typeface="QuattrocentoSans" pitchFamily="34" charset="0"/>
              <a:ea typeface="QuattrocentoSans" pitchFamily="34" charset="-122"/>
              <a:cs typeface="QuattrocentoSans" pitchFamily="34" charset="-12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8128000" y="1016000"/>
            <a:ext cx="6477000" cy="457200"/>
          </a:xfrm>
          <a:prstGeom prst="roundRect">
            <a:avLst>
              <a:gd name="adj" fmla="val 8000"/>
            </a:avLst>
          </a:prstGeom>
          <a:solidFill>
            <a:srgbClr val="C9A227"/>
          </a:solidFill>
          <a:ln/>
        </p:spPr>
      </p:sp>
      <p:sp>
        <p:nvSpPr>
          <p:cNvPr id="11" name="Text 8"/>
          <p:cNvSpPr/>
          <p:nvPr/>
        </p:nvSpPr>
        <p:spPr>
          <a:xfrm>
            <a:off x="8128000" y="1016000"/>
            <a:ext cx="6477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ВСТУПИТЕЛЬНЫЕ ИСПЫТАНИЯ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8128000" y="1625600"/>
            <a:ext cx="3556000" cy="33655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  <a:effectLst>
            <a:outerShdw blurRad="76200" dist="25400" dir="5400000" algn="bl" rotWithShape="0">
              <a:srgbClr val="000000">
                <a:alpha val="7059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8128000" y="1625600"/>
            <a:ext cx="3556000" cy="457200"/>
          </a:xfrm>
          <a:prstGeom prst="roundRect">
            <a:avLst>
              <a:gd name="adj" fmla="val 8000"/>
            </a:avLst>
          </a:prstGeom>
          <a:solidFill>
            <a:srgbClr val="1B5E20"/>
          </a:solidFill>
          <a:ln/>
        </p:spPr>
      </p:sp>
      <p:sp>
        <p:nvSpPr>
          <p:cNvPr id="14" name="Text 11"/>
          <p:cNvSpPr/>
          <p:nvPr/>
        </p:nvSpPr>
        <p:spPr>
          <a:xfrm>
            <a:off x="8128000" y="1625600"/>
            <a:ext cx="3556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ДЛЯ ВЫПУСКНИКОВ ШКОЛ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8318500" y="2222500"/>
            <a:ext cx="3175000" cy="26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5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1.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Русский язык </a:t>
            </a:r>
            <a:r>
              <a:rPr lang="en-US" sz="15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(36)</a:t>
            </a:r>
            <a:endParaRPr lang="en-US" sz="1800" dirty="0"/>
          </a:p>
          <a:p>
            <a:pPr>
              <a:lnSpc>
                <a:spcPct val="160000"/>
              </a:lnSpc>
              <a:spcBef>
                <a:spcPts val="800"/>
              </a:spcBef>
            </a:pPr>
            <a:r>
              <a:rPr lang="en-US" sz="15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2.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Биология </a:t>
            </a:r>
            <a:r>
              <a:rPr lang="en-US" sz="15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(36)</a:t>
            </a:r>
            <a:endParaRPr lang="en-US" sz="1800" dirty="0"/>
          </a:p>
          <a:p>
            <a:pPr>
              <a:lnSpc>
                <a:spcPct val="160000"/>
              </a:lnSpc>
              <a:spcBef>
                <a:spcPts val="800"/>
              </a:spcBef>
            </a:pPr>
            <a:r>
              <a:rPr lang="en-US" sz="15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3.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Химия </a:t>
            </a:r>
            <a:r>
              <a:rPr lang="en-US" sz="15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(36)</a:t>
            </a:r>
            <a:endParaRPr lang="en-US" sz="1800" dirty="0"/>
          </a:p>
          <a:p>
            <a:pPr>
              <a:lnSpc>
                <a:spcPct val="160000"/>
              </a:lnSpc>
              <a:spcBef>
                <a:spcPts val="400"/>
              </a:spcBef>
            </a:pP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или Математика проф. </a:t>
            </a:r>
            <a:r>
              <a:rPr lang="en-US" sz="15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(27)</a:t>
            </a:r>
            <a:endParaRPr lang="en-US" sz="1800" dirty="0"/>
          </a:p>
        </p:txBody>
      </p:sp>
      <p:sp>
        <p:nvSpPr>
          <p:cNvPr id="16" name="Shape 13"/>
          <p:cNvSpPr/>
          <p:nvPr/>
        </p:nvSpPr>
        <p:spPr>
          <a:xfrm>
            <a:off x="11938000" y="1625600"/>
            <a:ext cx="3556000" cy="33655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  <a:effectLst>
            <a:outerShdw blurRad="76200" dist="25400" dir="5400000" algn="bl" rotWithShape="0">
              <a:srgbClr val="000000">
                <a:alpha val="7059"/>
              </a:srgbClr>
            </a:outerShdw>
          </a:effectLst>
        </p:spPr>
      </p:sp>
      <p:sp>
        <p:nvSpPr>
          <p:cNvPr id="17" name="Shape 14"/>
          <p:cNvSpPr/>
          <p:nvPr/>
        </p:nvSpPr>
        <p:spPr>
          <a:xfrm>
            <a:off x="11938000" y="1625600"/>
            <a:ext cx="3556000" cy="457200"/>
          </a:xfrm>
          <a:prstGeom prst="roundRect">
            <a:avLst>
              <a:gd name="adj" fmla="val 8000"/>
            </a:avLst>
          </a:prstGeom>
          <a:solidFill>
            <a:srgbClr val="1B5E20"/>
          </a:solidFill>
          <a:ln/>
        </p:spPr>
      </p:sp>
      <p:sp>
        <p:nvSpPr>
          <p:cNvPr id="18" name="Text 15"/>
          <p:cNvSpPr/>
          <p:nvPr/>
        </p:nvSpPr>
        <p:spPr>
          <a:xfrm>
            <a:off x="11938000" y="1625600"/>
            <a:ext cx="3556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ДЛЯ ВЫПУСКНИКОВ КОЛЛЕДЖЕЙ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12128500" y="2222500"/>
            <a:ext cx="3175000" cy="26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5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1.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Морфология животных </a:t>
            </a:r>
            <a:r>
              <a:rPr lang="en-US" sz="15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(27)</a:t>
            </a:r>
            <a:endParaRPr lang="en-US" sz="1800" dirty="0"/>
          </a:p>
          <a:p>
            <a:pPr>
              <a:lnSpc>
                <a:spcPct val="160000"/>
              </a:lnSpc>
              <a:spcBef>
                <a:spcPts val="800"/>
              </a:spcBef>
            </a:pPr>
            <a:r>
              <a:rPr lang="en-US" sz="15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2.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Физиология животных </a:t>
            </a:r>
            <a:r>
              <a:rPr lang="en-US" sz="15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(27)</a:t>
            </a:r>
            <a:endParaRPr lang="en-US" sz="1800" dirty="0"/>
          </a:p>
          <a:p>
            <a:pPr>
              <a:lnSpc>
                <a:spcPct val="160000"/>
              </a:lnSpc>
              <a:spcBef>
                <a:spcPts val="800"/>
              </a:spcBef>
            </a:pPr>
            <a:r>
              <a:rPr lang="en-US" sz="15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3.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Русский язык </a:t>
            </a:r>
            <a:r>
              <a:rPr lang="en-US" sz="15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(36)</a:t>
            </a:r>
            <a:endParaRPr lang="en-US" sz="1800" dirty="0"/>
          </a:p>
        </p:txBody>
      </p:sp>
      <p:sp>
        <p:nvSpPr>
          <p:cNvPr id="21" name="Shape 17"/>
          <p:cNvSpPr/>
          <p:nvPr/>
        </p:nvSpPr>
        <p:spPr>
          <a:xfrm>
            <a:off x="0" y="9017000"/>
            <a:ext cx="16256000" cy="127000"/>
          </a:xfrm>
          <a:prstGeom prst="rect">
            <a:avLst/>
          </a:prstGeom>
          <a:solidFill>
            <a:srgbClr val="2E7D32"/>
          </a:solidFill>
          <a:ln/>
        </p:spPr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177" y="114519"/>
            <a:ext cx="1249503" cy="121898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257767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62000" y="317500"/>
            <a:ext cx="12700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3000" b="1" dirty="0">
                <a:solidFill>
                  <a:srgbClr val="2E7D32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Программа «БИОТЕХНОЛОГИЯ» (19.03.01)</a:t>
            </a:r>
            <a:endParaRPr lang="en-US" sz="3000" dirty="0"/>
          </a:p>
        </p:txBody>
      </p:sp>
      <p:sp>
        <p:nvSpPr>
          <p:cNvPr id="4" name="Shape 1"/>
          <p:cNvSpPr/>
          <p:nvPr/>
        </p:nvSpPr>
        <p:spPr>
          <a:xfrm>
            <a:off x="762000" y="1016000"/>
            <a:ext cx="4064000" cy="406400"/>
          </a:xfrm>
          <a:prstGeom prst="roundRect">
            <a:avLst>
              <a:gd name="adj" fmla="val 15000"/>
            </a:avLst>
          </a:prstGeom>
          <a:solidFill>
            <a:srgbClr val="2E7D32"/>
          </a:solidFill>
          <a:ln/>
        </p:spPr>
      </p:sp>
      <p:sp>
        <p:nvSpPr>
          <p:cNvPr id="5" name="Text 2"/>
          <p:cNvSpPr/>
          <p:nvPr/>
        </p:nvSpPr>
        <p:spPr>
          <a:xfrm>
            <a:off x="762000" y="1016000"/>
            <a:ext cx="40640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Ветеринарная биотехнология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762000" y="1625600"/>
            <a:ext cx="6858000" cy="2286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  <a:effectLst>
            <a:outerShdw blurRad="76200" dist="25400" dir="5400000" algn="bl" rotWithShape="0">
              <a:srgbClr val="000000">
                <a:alpha val="7059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1016000" y="1752600"/>
            <a:ext cx="6350000" cy="2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Квалификация: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Бакалавр по направлению 19.03.01 Биотехнология</a:t>
            </a:r>
            <a:endParaRPr lang="en-US" sz="18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600" b="1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Доп. квалификация: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Лаборант химического анализа / Специалист по эксплуатации БАС в мониторинге экосистем</a:t>
            </a:r>
            <a:endParaRPr lang="en-US" sz="18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600" b="1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Целевых мест:</a:t>
            </a:r>
            <a:r>
              <a:rPr lang="en-US" sz="16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22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Shape 5"/>
          <p:cNvSpPr/>
          <p:nvPr/>
        </p:nvSpPr>
        <p:spPr>
          <a:xfrm>
            <a:off x="762000" y="4127500"/>
            <a:ext cx="6858000" cy="698500"/>
          </a:xfrm>
          <a:prstGeom prst="roundRect">
            <a:avLst>
              <a:gd name="adj" fmla="val 8000"/>
            </a:avLst>
          </a:prstGeom>
          <a:solidFill>
            <a:srgbClr val="E8F5E9"/>
          </a:solidFill>
          <a:ln/>
        </p:spPr>
      </p:sp>
      <p:sp>
        <p:nvSpPr>
          <p:cNvPr id="9" name="Text 6"/>
          <p:cNvSpPr/>
          <p:nvPr/>
        </p:nvSpPr>
        <p:spPr>
          <a:xfrm>
            <a:off x="1016000" y="4191000"/>
            <a:ext cx="63500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Регион: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Краснодарский край</a:t>
            </a:r>
            <a:endParaRPr lang="en-US" sz="1800" dirty="0"/>
          </a:p>
        </p:txBody>
      </p:sp>
      <p:sp>
        <p:nvSpPr>
          <p:cNvPr id="10" name="Shape 7"/>
          <p:cNvSpPr/>
          <p:nvPr/>
        </p:nvSpPr>
        <p:spPr>
          <a:xfrm>
            <a:off x="8128000" y="1016000"/>
            <a:ext cx="6477000" cy="457200"/>
          </a:xfrm>
          <a:prstGeom prst="roundRect">
            <a:avLst>
              <a:gd name="adj" fmla="val 8000"/>
            </a:avLst>
          </a:prstGeom>
          <a:solidFill>
            <a:srgbClr val="C9A227"/>
          </a:solidFill>
          <a:ln/>
        </p:spPr>
      </p:sp>
      <p:sp>
        <p:nvSpPr>
          <p:cNvPr id="11" name="Text 8"/>
          <p:cNvSpPr/>
          <p:nvPr/>
        </p:nvSpPr>
        <p:spPr>
          <a:xfrm>
            <a:off x="8128000" y="1016000"/>
            <a:ext cx="6477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ВСТУПИТЕЛЬНЫЕ ИСПЫТАНИЯ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8128000" y="1625600"/>
            <a:ext cx="3556000" cy="3175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  <a:effectLst>
            <a:outerShdw blurRad="76200" dist="25400" dir="5400000" algn="bl" rotWithShape="0">
              <a:srgbClr val="000000">
                <a:alpha val="7059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8128000" y="1625600"/>
            <a:ext cx="3556000" cy="457200"/>
          </a:xfrm>
          <a:prstGeom prst="roundRect">
            <a:avLst>
              <a:gd name="adj" fmla="val 8000"/>
            </a:avLst>
          </a:prstGeom>
          <a:solidFill>
            <a:srgbClr val="1B5E20"/>
          </a:solidFill>
          <a:ln/>
        </p:spPr>
      </p:sp>
      <p:sp>
        <p:nvSpPr>
          <p:cNvPr id="14" name="Text 11"/>
          <p:cNvSpPr/>
          <p:nvPr/>
        </p:nvSpPr>
        <p:spPr>
          <a:xfrm>
            <a:off x="8128000" y="1625600"/>
            <a:ext cx="3556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ДЛЯ ВЫПУСКНИКОВ ШКОЛ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8255000" y="2222500"/>
            <a:ext cx="3302000" cy="24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1.</a:t>
            </a:r>
            <a:r>
              <a:rPr lang="en-US" sz="14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Русский язык (36)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4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2.</a:t>
            </a:r>
            <a:r>
              <a:rPr lang="en-US" sz="14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Биология (36)</a:t>
            </a:r>
          </a:p>
          <a:p>
            <a:pPr lvl="0" defTabSz="914411">
              <a:defRPr/>
            </a:pPr>
            <a:endParaRPr lang="en-US" sz="1400" b="1" dirty="0" smtClean="0">
              <a:solidFill>
                <a:srgbClr val="2E7D32"/>
              </a:solidFill>
              <a:latin typeface="QuattrocentoSans" pitchFamily="34" charset="0"/>
              <a:ea typeface="QuattrocentoSans" pitchFamily="34" charset="-122"/>
              <a:cs typeface="QuattrocentoSans" pitchFamily="34" charset="-120"/>
            </a:endParaRPr>
          </a:p>
          <a:p>
            <a:pPr lvl="0" defTabSz="914411">
              <a:defRPr/>
            </a:pPr>
            <a:r>
              <a:rPr lang="en-US" sz="1400" b="1" dirty="0" smtClean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3</a:t>
            </a:r>
            <a:r>
              <a:rPr lang="en-US" sz="14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. </a:t>
            </a:r>
            <a:r>
              <a:rPr lang="en-US" sz="15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Математика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(</a:t>
            </a:r>
            <a:r>
              <a:rPr lang="en-US" sz="15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проф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.) (27)</a:t>
            </a:r>
            <a:r>
              <a:rPr lang="ru-RU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/</a:t>
            </a:r>
            <a:r>
              <a:rPr lang="ru-RU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5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Химия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(36)</a:t>
            </a:r>
            <a:r>
              <a:rPr lang="ru-RU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/</a:t>
            </a:r>
            <a:r>
              <a:rPr lang="ru-RU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5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Физика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(36)</a:t>
            </a:r>
            <a:r>
              <a:rPr lang="ru-RU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/</a:t>
            </a:r>
            <a:r>
              <a:rPr lang="ru-RU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5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Информатика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и </a:t>
            </a:r>
            <a:r>
              <a:rPr lang="en-US" sz="15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Информационно-коммуникационные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5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технологии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(ИКТ) (40)</a:t>
            </a:r>
          </a:p>
        </p:txBody>
      </p:sp>
      <p:sp>
        <p:nvSpPr>
          <p:cNvPr id="16" name="Shape 13"/>
          <p:cNvSpPr/>
          <p:nvPr/>
        </p:nvSpPr>
        <p:spPr>
          <a:xfrm>
            <a:off x="11938000" y="1625600"/>
            <a:ext cx="3556000" cy="3175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  <a:effectLst>
            <a:outerShdw blurRad="76200" dist="25400" dir="5400000" algn="bl" rotWithShape="0">
              <a:srgbClr val="000000">
                <a:alpha val="7059"/>
              </a:srgbClr>
            </a:outerShdw>
          </a:effectLst>
        </p:spPr>
      </p:sp>
      <p:sp>
        <p:nvSpPr>
          <p:cNvPr id="17" name="Shape 14"/>
          <p:cNvSpPr/>
          <p:nvPr/>
        </p:nvSpPr>
        <p:spPr>
          <a:xfrm>
            <a:off x="11938000" y="1625600"/>
            <a:ext cx="3556000" cy="457200"/>
          </a:xfrm>
          <a:prstGeom prst="roundRect">
            <a:avLst>
              <a:gd name="adj" fmla="val 8000"/>
            </a:avLst>
          </a:prstGeom>
          <a:solidFill>
            <a:srgbClr val="1B5E20"/>
          </a:solidFill>
          <a:ln/>
        </p:spPr>
      </p:sp>
      <p:sp>
        <p:nvSpPr>
          <p:cNvPr id="18" name="Text 15"/>
          <p:cNvSpPr/>
          <p:nvPr/>
        </p:nvSpPr>
        <p:spPr>
          <a:xfrm>
            <a:off x="11938000" y="1625600"/>
            <a:ext cx="3556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ДЛЯ ВЫПУСКНИКОВ КОЛЛЕДЖЕЙ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12128500" y="2222500"/>
            <a:ext cx="3175000" cy="24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5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1.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Морфология животных </a:t>
            </a:r>
            <a:r>
              <a:rPr lang="en-US" sz="15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(27)</a:t>
            </a:r>
            <a:endParaRPr lang="en-US" sz="1800" dirty="0"/>
          </a:p>
          <a:p>
            <a:pPr>
              <a:lnSpc>
                <a:spcPct val="160000"/>
              </a:lnSpc>
              <a:spcBef>
                <a:spcPts val="800"/>
              </a:spcBef>
            </a:pPr>
            <a:r>
              <a:rPr lang="en-US" sz="15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2.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Физиология животных </a:t>
            </a:r>
            <a:r>
              <a:rPr lang="en-US" sz="15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(27)</a:t>
            </a:r>
            <a:endParaRPr lang="en-US" sz="1800" dirty="0"/>
          </a:p>
          <a:p>
            <a:pPr>
              <a:lnSpc>
                <a:spcPct val="160000"/>
              </a:lnSpc>
              <a:spcBef>
                <a:spcPts val="800"/>
              </a:spcBef>
            </a:pPr>
            <a:r>
              <a:rPr lang="en-US" sz="15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3.</a:t>
            </a:r>
            <a:r>
              <a:rPr lang="en-US" sz="15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Русский язык </a:t>
            </a:r>
            <a:r>
              <a:rPr lang="en-US" sz="1500" dirty="0">
                <a:solidFill>
                  <a:srgbClr val="4A4A4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(36)</a:t>
            </a:r>
            <a:endParaRPr lang="en-US" sz="1800" dirty="0"/>
          </a:p>
        </p:txBody>
      </p:sp>
      <p:sp>
        <p:nvSpPr>
          <p:cNvPr id="21" name="Shape 17"/>
          <p:cNvSpPr/>
          <p:nvPr/>
        </p:nvSpPr>
        <p:spPr>
          <a:xfrm>
            <a:off x="0" y="9017000"/>
            <a:ext cx="16256000" cy="127000"/>
          </a:xfrm>
          <a:prstGeom prst="rect">
            <a:avLst/>
          </a:prstGeom>
          <a:solidFill>
            <a:srgbClr val="2E7D32"/>
          </a:solidFill>
          <a:ln/>
        </p:spPr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177" y="114519"/>
            <a:ext cx="1249503" cy="121898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62000" y="317500"/>
            <a:ext cx="12700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3000" b="1" dirty="0">
                <a:solidFill>
                  <a:srgbClr val="2E7D32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Пошаговая инструкция — Шаги 1–2</a:t>
            </a:r>
            <a:endParaRPr lang="en-US" sz="3000" dirty="0"/>
          </a:p>
        </p:txBody>
      </p:sp>
      <p:sp>
        <p:nvSpPr>
          <p:cNvPr id="4" name="Shape 1"/>
          <p:cNvSpPr/>
          <p:nvPr/>
        </p:nvSpPr>
        <p:spPr>
          <a:xfrm>
            <a:off x="762000" y="1206500"/>
            <a:ext cx="635000" cy="635000"/>
          </a:xfrm>
          <a:prstGeom prst="ellipse">
            <a:avLst/>
          </a:prstGeom>
          <a:solidFill>
            <a:srgbClr val="2E7D32"/>
          </a:solidFill>
          <a:ln/>
        </p:spPr>
      </p:sp>
      <p:sp>
        <p:nvSpPr>
          <p:cNvPr id="5" name="Text 2"/>
          <p:cNvSpPr/>
          <p:nvPr/>
        </p:nvSpPr>
        <p:spPr>
          <a:xfrm>
            <a:off x="762000" y="1206500"/>
            <a:ext cx="635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1587500" y="1206500"/>
            <a:ext cx="8890000" cy="444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4A4A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Подача заявления через портал «Госуслуги»</a:t>
            </a:r>
            <a:endParaRPr lang="en-US" sz="2200" dirty="0"/>
          </a:p>
        </p:txBody>
      </p:sp>
      <p:sp>
        <p:nvSpPr>
          <p:cNvPr id="7" name="Shape 4"/>
          <p:cNvSpPr/>
          <p:nvPr/>
        </p:nvSpPr>
        <p:spPr>
          <a:xfrm>
            <a:off x="762000" y="1968500"/>
            <a:ext cx="14732000" cy="26670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/>
          <a:effectLst>
            <a:outerShdw blurRad="76200" dist="25400" dir="5400000" algn="bl" rotWithShape="0">
              <a:srgbClr val="000000">
                <a:alpha val="7059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1079500" y="2133600"/>
            <a:ext cx="14097000" cy="234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7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1.</a:t>
            </a:r>
            <a:r>
              <a:rPr lang="en-US" sz="17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Зайдите в личный кабинет на </a:t>
            </a:r>
            <a:r>
              <a:rPr lang="en-US" sz="1700" u="sng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  <a:hlinkClick r:id="rId3" action="ppaction://hlinkfil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Госуслугах</a:t>
            </a:r>
            <a:endParaRPr lang="en-US" sz="1800" dirty="0"/>
          </a:p>
          <a:p>
            <a:pPr>
              <a:lnSpc>
                <a:spcPct val="160000"/>
              </a:lnSpc>
              <a:spcBef>
                <a:spcPts val="800"/>
              </a:spcBef>
            </a:pPr>
            <a:r>
              <a:rPr lang="en-US" sz="17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2.</a:t>
            </a:r>
            <a:r>
              <a:rPr lang="en-US" sz="17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Выберите услугу «Поступление в вуз» и заполните электронное заявление</a:t>
            </a:r>
            <a:endParaRPr lang="en-US" sz="1800" dirty="0"/>
          </a:p>
          <a:p>
            <a:pPr>
              <a:lnSpc>
                <a:spcPct val="160000"/>
              </a:lnSpc>
              <a:spcBef>
                <a:spcPts val="800"/>
              </a:spcBef>
            </a:pPr>
            <a:r>
              <a:rPr lang="en-US" sz="17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3.</a:t>
            </a:r>
            <a:r>
              <a:rPr lang="en-US" sz="17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В разделе «Условия поступления» отметьте: </a:t>
            </a:r>
            <a:r>
              <a:rPr lang="en-US" sz="1700" b="1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«Рассматриваю целевое обучение»</a:t>
            </a:r>
            <a:endParaRPr lang="en-US" sz="1800" dirty="0"/>
          </a:p>
        </p:txBody>
      </p:sp>
      <p:sp>
        <p:nvSpPr>
          <p:cNvPr id="9" name="Shape 6"/>
          <p:cNvSpPr/>
          <p:nvPr/>
        </p:nvSpPr>
        <p:spPr>
          <a:xfrm>
            <a:off x="762000" y="5016500"/>
            <a:ext cx="635000" cy="635000"/>
          </a:xfrm>
          <a:prstGeom prst="ellipse">
            <a:avLst/>
          </a:prstGeom>
          <a:solidFill>
            <a:srgbClr val="2E7D32"/>
          </a:solidFill>
          <a:ln/>
        </p:spPr>
      </p:sp>
      <p:sp>
        <p:nvSpPr>
          <p:cNvPr id="10" name="Text 7"/>
          <p:cNvSpPr/>
          <p:nvPr/>
        </p:nvSpPr>
        <p:spPr>
          <a:xfrm>
            <a:off x="762000" y="5016500"/>
            <a:ext cx="635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1587500" y="5016500"/>
            <a:ext cx="8890000" cy="444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4A4A4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Изучение предложений заказчиков</a:t>
            </a:r>
            <a:endParaRPr lang="en-US" sz="2200" dirty="0"/>
          </a:p>
        </p:txBody>
      </p:sp>
      <p:sp>
        <p:nvSpPr>
          <p:cNvPr id="12" name="Shape 9"/>
          <p:cNvSpPr/>
          <p:nvPr/>
        </p:nvSpPr>
        <p:spPr>
          <a:xfrm>
            <a:off x="762000" y="5778500"/>
            <a:ext cx="14732000" cy="19050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/>
          <a:effectLst>
            <a:outerShdw blurRad="76200" dist="25400" dir="5400000" algn="bl" rotWithShape="0">
              <a:srgbClr val="000000">
                <a:alpha val="7059"/>
              </a:srgbClr>
            </a:outerShdw>
          </a:effectLst>
        </p:spPr>
      </p:sp>
      <p:sp>
        <p:nvSpPr>
          <p:cNvPr id="13" name="Text 10"/>
          <p:cNvSpPr/>
          <p:nvPr/>
        </p:nvSpPr>
        <p:spPr>
          <a:xfrm>
            <a:off x="1079500" y="5943600"/>
            <a:ext cx="14097000" cy="15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7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•</a:t>
            </a:r>
            <a:r>
              <a:rPr lang="en-US" sz="17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На портале «Работа </a:t>
            </a:r>
            <a:r>
              <a:rPr lang="en-US" sz="17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России</a:t>
            </a:r>
            <a:r>
              <a:rPr lang="en-US" sz="17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» </a:t>
            </a:r>
            <a:r>
              <a:rPr lang="en-US" sz="1700" dirty="0" err="1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или</a:t>
            </a:r>
            <a:r>
              <a:rPr lang="en-US" sz="17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ru-RU" sz="17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на </a:t>
            </a:r>
            <a:r>
              <a:rPr lang="en-US" sz="1700" dirty="0" err="1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сайте</a:t>
            </a:r>
            <a:r>
              <a:rPr lang="en-US" sz="1700" dirty="0" smtClean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</a:t>
            </a:r>
            <a:r>
              <a:rPr lang="en-US" sz="17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Приёмной комиссии РГАУ-МСХА ознакомьтесь с перечнем организаций-заказчиков</a:t>
            </a:r>
            <a:endParaRPr lang="en-US" sz="1800" dirty="0"/>
          </a:p>
          <a:p>
            <a:pPr>
              <a:lnSpc>
                <a:spcPct val="160000"/>
              </a:lnSpc>
              <a:spcBef>
                <a:spcPts val="800"/>
              </a:spcBef>
            </a:pPr>
            <a:r>
              <a:rPr lang="en-US" sz="1700" b="1" dirty="0">
                <a:solidFill>
                  <a:srgbClr val="2E7D32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•</a:t>
            </a:r>
            <a:r>
              <a:rPr lang="en-US" sz="1700" dirty="0">
                <a:solidFill>
                  <a:srgbClr val="1A1A1A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 Выберите подходящее предложение.</a:t>
            </a:r>
            <a:endParaRPr lang="en-US" sz="1800" dirty="0"/>
          </a:p>
        </p:txBody>
      </p:sp>
      <p:sp>
        <p:nvSpPr>
          <p:cNvPr id="14" name="Shape 11"/>
          <p:cNvSpPr/>
          <p:nvPr/>
        </p:nvSpPr>
        <p:spPr>
          <a:xfrm>
            <a:off x="0" y="9017000"/>
            <a:ext cx="16256000" cy="127000"/>
          </a:xfrm>
          <a:prstGeom prst="rect">
            <a:avLst/>
          </a:prstGeom>
          <a:solidFill>
            <a:srgbClr val="2E7D32"/>
          </a:solidFill>
          <a:ln/>
        </p:spPr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177" y="114519"/>
            <a:ext cx="1249503" cy="121898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">
    <a:dk1>
      <a:srgbClr val="000000"/>
    </a:dk1>
    <a:lt1>
      <a:srgbClr val="FFFFFF"/>
    </a:lt1>
    <a:dk2>
      <a:srgbClr val="333333"/>
    </a:dk2>
    <a:lt2>
      <a:srgbClr val="EEEEEE"/>
    </a:lt2>
    <a:accent1>
      <a:srgbClr val="8DAAC2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1481</Words>
  <Application>Microsoft Office PowerPoint</Application>
  <PresentationFormat>Произвольный</PresentationFormat>
  <Paragraphs>231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Quattrocento Sans</vt:lpstr>
      <vt:lpstr>Liter</vt:lpstr>
      <vt:lpstr>Arial</vt:lpstr>
      <vt:lpstr>QuattrocentoSans</vt:lpstr>
      <vt:lpstr>Custom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Целевое обучение в Институте зоотехнии и биологии РГАУ-МСХА</dc:title>
  <dc:subject>Целевое обучение в Институте зоотехнии и биологии РГАУ-МСХА</dc:subject>
  <dc:creator>Kimi</dc:creator>
  <cp:lastModifiedBy>Пользователь Windows</cp:lastModifiedBy>
  <cp:revision>19</cp:revision>
  <dcterms:created xsi:type="dcterms:W3CDTF">2026-05-20T06:54:11Z</dcterms:created>
  <dcterms:modified xsi:type="dcterms:W3CDTF">2026-05-20T08:11:22Z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{"Label":"Целевое обучение в Институте зоотехнии и биологии РГАУ-МСХА","ContentProducer":"001191110108MACG2KBH8F10000","ProduceID":"19e4412a-f802-8a3e-8000-00006ea09fed","ReservedCode1":"","ContentPropagator":"001191110108MACG2KBH8F20000","PropagateID":"1</vt:lpwstr>
  </property>
</Properties>
</file>