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0" r:id="rId5"/>
    <p:sldId id="271" r:id="rId6"/>
    <p:sldId id="272" r:id="rId7"/>
    <p:sldId id="258" r:id="rId8"/>
    <p:sldId id="261" r:id="rId9"/>
    <p:sldId id="259" r:id="rId10"/>
    <p:sldId id="262" r:id="rId11"/>
    <p:sldId id="26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CC3E-B1A1-4CFC-A49F-23049DF7FB96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ACFC-F61F-4E69-A45F-0CEC776A6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392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CC3E-B1A1-4CFC-A49F-23049DF7FB96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ACFC-F61F-4E69-A45F-0CEC776A6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504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CC3E-B1A1-4CFC-A49F-23049DF7FB96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ACFC-F61F-4E69-A45F-0CEC776A6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8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CC3E-B1A1-4CFC-A49F-23049DF7FB96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ACFC-F61F-4E69-A45F-0CEC776A6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24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CC3E-B1A1-4CFC-A49F-23049DF7FB96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ACFC-F61F-4E69-A45F-0CEC776A6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689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CC3E-B1A1-4CFC-A49F-23049DF7FB96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ACFC-F61F-4E69-A45F-0CEC776A6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2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CC3E-B1A1-4CFC-A49F-23049DF7FB96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ACFC-F61F-4E69-A45F-0CEC776A6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147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CC3E-B1A1-4CFC-A49F-23049DF7FB96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ACFC-F61F-4E69-A45F-0CEC776A6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712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CC3E-B1A1-4CFC-A49F-23049DF7FB96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ACFC-F61F-4E69-A45F-0CEC776A6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530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CC3E-B1A1-4CFC-A49F-23049DF7FB96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ACFC-F61F-4E69-A45F-0CEC776A6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150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CC3E-B1A1-4CFC-A49F-23049DF7FB96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ACFC-F61F-4E69-A45F-0CEC776A6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33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8CC3E-B1A1-4CFC-A49F-23049DF7FB96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9ACFC-F61F-4E69-A45F-0CEC776A6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211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Microsoft_Office_Word4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____Microsoft_Office_Word5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_________Microsoft_Office_Word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/>
            </a:r>
            <a:br>
              <a:rPr lang="ru-RU" b="1" i="1" dirty="0" smtClean="0">
                <a:solidFill>
                  <a:srgbClr val="0000FF"/>
                </a:solidFill>
              </a:rPr>
            </a:br>
            <a:r>
              <a:rPr lang="ru-RU" b="1" i="1" dirty="0" smtClean="0">
                <a:solidFill>
                  <a:srgbClr val="0000FF"/>
                </a:solidFill>
              </a:rPr>
              <a:t>Совершенствование экономической и организационно-управленческой подготовки кадров для АПК</a:t>
            </a:r>
            <a:br>
              <a:rPr lang="ru-RU" b="1" i="1" dirty="0" smtClean="0">
                <a:solidFill>
                  <a:srgbClr val="0000FF"/>
                </a:solidFill>
              </a:rPr>
            </a:b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348880"/>
            <a:ext cx="8643998" cy="3744416"/>
          </a:xfrm>
        </p:spPr>
        <p:txBody>
          <a:bodyPr>
            <a:normAutofit/>
          </a:bodyPr>
          <a:lstStyle/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err="1" smtClean="0">
                <a:solidFill>
                  <a:schemeClr val="tx1"/>
                </a:solidFill>
              </a:rPr>
              <a:t>Водянников</a:t>
            </a:r>
            <a:r>
              <a:rPr lang="ru-RU" sz="2400" b="1" dirty="0" smtClean="0">
                <a:solidFill>
                  <a:schemeClr val="tx1"/>
                </a:solidFill>
              </a:rPr>
              <a:t> В.Т.</a:t>
            </a:r>
            <a:r>
              <a:rPr lang="ru-RU" sz="2800" dirty="0" smtClean="0">
                <a:solidFill>
                  <a:schemeClr val="tx1"/>
                </a:solidFill>
              </a:rPr>
              <a:t>   </a:t>
            </a:r>
            <a:r>
              <a:rPr lang="ru-RU" sz="2400" dirty="0" smtClean="0">
                <a:solidFill>
                  <a:schemeClr val="tx1"/>
                </a:solidFill>
              </a:rPr>
              <a:t>-  председатель научно-методического совета по экономико-управленческой подготовке кадров для сельского, лесного и рыбного хозяйства ФУМО «Сельское, лесное и рыбное хозяйство»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62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Универсальные компетенции (ФГОС ВО 3++)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14663081"/>
              </p:ext>
            </p:extLst>
          </p:nvPr>
        </p:nvGraphicFramePr>
        <p:xfrm>
          <a:off x="1" y="500042"/>
          <a:ext cx="9252519" cy="644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55"/>
                <a:gridCol w="5234924"/>
                <a:gridCol w="346936"/>
                <a:gridCol w="1813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УК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Дисциплины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kern="4000" spc="100" baseline="0" dirty="0" smtClean="0">
                          <a:solidFill>
                            <a:srgbClr val="0000FF"/>
                          </a:solidFill>
                        </a:rPr>
                        <a:t>Бакалавриат</a:t>
                      </a:r>
                      <a:endParaRPr lang="ru-RU" sz="2000" kern="4000" spc="100" baseline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492"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Системное и критическое мышление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УК-1 Способен осуществлять поиск,</a:t>
                      </a:r>
                      <a:r>
                        <a:rPr lang="ru-RU" sz="1600" baseline="0" dirty="0" smtClean="0"/>
                        <a:t> критический анализ и синтез информации, применять системный подход для решения поставленных задач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Экономика и организация производства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344316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и реализация проектов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УК-2 Способен определять круг задач в рамках поставленной цели и выбирать оптимальные способы их решения, исходя из</a:t>
                      </a:r>
                      <a:r>
                        <a:rPr lang="ru-RU" sz="1600" baseline="0" dirty="0" smtClean="0"/>
                        <a:t> действующих правовых норм, имеющихся ресурсов и ограничений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Экономика и организация производства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Экономическое обоснование ИТР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</a:tr>
              <a:tr h="667966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Командная работа и лидерство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УК-3 Способен осуществлять социальное взаимодействие и реализовывать свою роль в команде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Экономика и организация производства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kern="4000" spc="100" baseline="0" dirty="0" smtClean="0">
                          <a:solidFill>
                            <a:srgbClr val="0000FF"/>
                          </a:solidFill>
                        </a:rPr>
                        <a:t>Магистратура</a:t>
                      </a:r>
                      <a:endParaRPr lang="ru-RU" kern="4000" spc="100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319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и реализация проектов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УК-2 Способен управлять проектом на всех этапах его жизненного цикла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600" dirty="0" smtClean="0"/>
                        <a:t>Экономическая оценка инвестиций и управление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600" dirty="0" smtClean="0"/>
                        <a:t>проектами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Командная работа и лидерство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УК-3 Способен организовывать и руководить работой команды, вырабатывая командную стратегию для достижения поставленной цели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предпринимательской деятельности и управления в АПК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528" y="0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9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80"/>
          </a:xfrm>
        </p:spPr>
        <p:txBody>
          <a:bodyPr>
            <a:noAutofit/>
          </a:bodyPr>
          <a:lstStyle/>
          <a:p>
            <a:r>
              <a:rPr lang="ru-RU" sz="2200" dirty="0" smtClean="0"/>
              <a:t>Общепрофессиональные компетенции </a:t>
            </a:r>
            <a:br>
              <a:rPr lang="ru-RU" sz="2200" dirty="0" smtClean="0"/>
            </a:br>
            <a:r>
              <a:rPr lang="ru-RU" sz="2200" dirty="0" smtClean="0"/>
              <a:t>(УГСН 35.00.00)</a:t>
            </a:r>
            <a:endParaRPr lang="ru-RU" sz="2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38"/>
                <a:gridCol w="37464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Код и наименование компетенции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Дисциплины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4000" spc="100" baseline="0" dirty="0" smtClean="0">
                          <a:solidFill>
                            <a:srgbClr val="0000FF"/>
                          </a:solidFill>
                        </a:rPr>
                        <a:t>Бакалавриат</a:t>
                      </a:r>
                      <a:endParaRPr lang="ru-RU" sz="1800" kern="4000" spc="100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ОПК-4 Способен реализовывать современные технологии и обосновывать их применение в профессиональной деятельности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Экономика</a:t>
                      </a:r>
                      <a:r>
                        <a:rPr lang="ru-RU" sz="1700" baseline="0" dirty="0" smtClean="0"/>
                        <a:t> и</a:t>
                      </a:r>
                      <a:r>
                        <a:rPr lang="ru-RU" sz="1700" dirty="0" smtClean="0"/>
                        <a:t> организация производства</a:t>
                      </a:r>
                      <a:endParaRPr lang="ru-RU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ОПК-6 Способен использовать базовые знания экономики и определять экономическую эффективность в профессиональной деятельности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Экономическая теория</a:t>
                      </a:r>
                    </a:p>
                    <a:p>
                      <a:r>
                        <a:rPr lang="ru-RU" sz="1700" dirty="0" smtClean="0"/>
                        <a:t>Экономика и организация производства</a:t>
                      </a:r>
                    </a:p>
                    <a:p>
                      <a:r>
                        <a:rPr lang="ru-RU" sz="1700" dirty="0" smtClean="0"/>
                        <a:t>Экономическое обоснование ИТР</a:t>
                      </a:r>
                      <a:endParaRPr lang="ru-RU" sz="17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kern="4000" spc="100" baseline="0" dirty="0" smtClean="0">
                          <a:solidFill>
                            <a:srgbClr val="0000FF"/>
                          </a:solidFill>
                        </a:rPr>
                        <a:t>Магистратура</a:t>
                      </a:r>
                      <a:endParaRPr lang="ru-RU" kern="4000" spc="100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ОПК-1 Способен анализировать современные проблемы науки и производства, решать задачи развития области профессиональной деятельности и (или) организации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Организация предпринимательской деятельности и управления АПК</a:t>
                      </a:r>
                      <a:endParaRPr lang="ru-RU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ОПК-5 Способен осуществлять технико-экономическое обоснование проектов в профессиональной деятельности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Экономическая</a:t>
                      </a:r>
                      <a:r>
                        <a:rPr lang="ru-RU" sz="1700" baseline="0" dirty="0" smtClean="0"/>
                        <a:t> оценка инвестиций и управление проектами</a:t>
                      </a:r>
                      <a:endParaRPr lang="ru-RU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ОПК-6 Способен управлять коллективом и организовывать процессы производства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-Организация предпринимательской деятельности и управления в АПК</a:t>
                      </a:r>
                    </a:p>
                    <a:p>
                      <a:r>
                        <a:rPr lang="ru-RU" sz="1600" dirty="0" smtClean="0"/>
                        <a:t>- Экономическая оценка инвестиций и управление проектами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29652" y="0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10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Профессиональные компетенции </a:t>
            </a:r>
            <a:br>
              <a:rPr lang="ru-RU" sz="2400" dirty="0" smtClean="0"/>
            </a:br>
            <a:r>
              <a:rPr lang="ru-RU" sz="2400" dirty="0" smtClean="0"/>
              <a:t>ФГОС ВО 3++ (на примере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направления «</a:t>
            </a:r>
            <a:r>
              <a:rPr lang="ru-RU" sz="2400" dirty="0" err="1" smtClean="0"/>
              <a:t>Агроинженерия</a:t>
            </a:r>
            <a:r>
              <a:rPr lang="ru-RU" sz="2400" dirty="0" smtClean="0"/>
              <a:t>»)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8854865"/>
              </p:ext>
            </p:extLst>
          </p:nvPr>
        </p:nvGraphicFramePr>
        <p:xfrm>
          <a:off x="0" y="1071546"/>
          <a:ext cx="9001156" cy="554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069"/>
                <a:gridCol w="364108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Код и наименование компетенции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Дисциплины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Обязательные профессиональные компетенции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ПК-3 Способен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разрабатывать оперативные планы работы первичных производственных коллективов и управлять их деятельностью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организация производства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ПКО-4 Способен участвовать в разработке стратегии организации и перспективных планов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технического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организация производства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Экономическое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обоснование инженерно-технических решений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Рекомендуемые профессиональные компетенции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ПК Р-9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Способен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организовать работу по повышению эффективности технического обслуживания и ремонта сельскохозяйственной техники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Экономика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организация производства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ПК Р-13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Способен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планировать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механизированные сельскохозяйственные работы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ПК Р-14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Способен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организовывать эту по повышению эффективности сельскохозяйственной техники и оборудования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Экономика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организация производства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Экономическое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обоснование инженерно-технических решений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ПК Р-15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Способен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организовывать материально-техническое обеспечение инженерных систем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Экономика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организация производства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ПК Р-16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Способен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планировать техническое обслуживание и ремонт сельскохозяйственной техники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29652" y="0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11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Рекомендуемый состав экономических и организационно-управленческих дисциплин для включения в обязательную часть </a:t>
            </a:r>
            <a:r>
              <a:rPr lang="ru-RU" sz="2400" smtClean="0"/>
              <a:t>учебных планов</a:t>
            </a:r>
            <a:br>
              <a:rPr lang="ru-RU" sz="2400" smtClean="0"/>
            </a:br>
            <a:r>
              <a:rPr lang="ru-RU" sz="2400" smtClean="0"/>
              <a:t> </a:t>
            </a:r>
            <a:r>
              <a:rPr lang="ru-RU" sz="2400" dirty="0" smtClean="0"/>
              <a:t>подготовки бакалавров и магистров по УГСН 35.00.00 </a:t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9144000" cy="550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/>
                <a:gridCol w="1357322"/>
                <a:gridCol w="1857388"/>
                <a:gridCol w="2714612"/>
              </a:tblGrid>
              <a:tr h="341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Дисциплины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Семестр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Трудоемкость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контроля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679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Бакалавриат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Экономическая теория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Реферат, экзамен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35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Экономика и организация производства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6-7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Курсовая работа (проект)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сем. – зачет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сем. – экзамен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9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Экономическое обоснование проектных решений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Расчетная работа,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зачет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679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Магистратура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16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предприни-мательской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деятельности и управления и АПК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Курсовая работа (проект)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35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Экономическая оценка инвестиций и управления проектами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Расчетная работа,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29652" y="0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12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72552" cy="868346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Мероприятия по совершенствованию экономической и организационно-управленческой подготовки специалистов для АПК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0000" lnSpcReduction="20000"/>
          </a:bodyPr>
          <a:lstStyle/>
          <a:p>
            <a:pPr marL="0" lvl="0" indent="355600"/>
            <a:r>
              <a:rPr lang="ru-RU" dirty="0" smtClean="0"/>
              <a:t>В целях реализации действующих требований общеотраслевых квалификационных характеристик специалистов, утвержденных </a:t>
            </a:r>
            <a:r>
              <a:rPr lang="ru-RU" dirty="0" err="1" smtClean="0"/>
              <a:t>профстандартов</a:t>
            </a:r>
            <a:r>
              <a:rPr lang="ru-RU" dirty="0" smtClean="0"/>
              <a:t> и ФГОС ВО объём учебного времени на экономическую и организационно-управленческую подготовку в учебных планах рекомендуется довести:</a:t>
            </a:r>
          </a:p>
          <a:p>
            <a:pPr marL="0" indent="355600">
              <a:buNone/>
            </a:pPr>
            <a:r>
              <a:rPr lang="ru-RU" dirty="0" smtClean="0"/>
              <a:t>- по программам бакалавриата – не менее 5,0 % от общей трудоемкости; </a:t>
            </a:r>
          </a:p>
          <a:p>
            <a:pPr marL="0" indent="355600">
              <a:buNone/>
            </a:pPr>
            <a:r>
              <a:rPr lang="ru-RU" dirty="0" smtClean="0"/>
              <a:t>- по программам магистратуры – не менее 10,0% от общей трудоемкости;</a:t>
            </a:r>
          </a:p>
          <a:p>
            <a:pPr marL="0" lvl="0" indent="355600"/>
            <a:r>
              <a:rPr lang="ru-RU" dirty="0" smtClean="0"/>
              <a:t>Рекомендовать ФУМО разработать по направлениям подготовки перечень дисциплин для экономической и организационно-управленческой подготовки бакалавров и магистров, а также их Примерные программы;</a:t>
            </a:r>
          </a:p>
          <a:p>
            <a:pPr marL="0" lvl="0" indent="355600"/>
            <a:r>
              <a:rPr lang="ru-RU" dirty="0" smtClean="0"/>
              <a:t>ФУМО обобщить имеющийся в вузах опыт по интерактивным формам обучения студентов и на этой основе разработать и организовать реализацию плана рассмотрения применения в вузах  интерактивных форм обучения при подготовке специалистов для АПК;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528" y="-118556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13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600" dirty="0" smtClean="0"/>
              <a:t>ФУМО и Институту непрерывного образования РГАУ-МСХА имени К.А.Тимирязева организовать разработку и реализацию программ повышения квалификации ППС сельскохозяйственных ВУЗов по совершенствованию экономической и организационно-управленческой подготовки бакалавров и магистров;</a:t>
            </a:r>
          </a:p>
          <a:p>
            <a:pPr lvl="0"/>
            <a:r>
              <a:rPr lang="ru-RU" sz="2600" dirty="0" smtClean="0"/>
              <a:t>В целях совершенствования экономической и организационно-управленческой подготовки специалистов для АПК рекомендовать ФУМО совместно с Департаментом научно-технологической политики и образования Минсельхоз РФ разработать и организовать реализацию специальной Программы.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44408" y="0"/>
            <a:ext cx="756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13а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dirty="0" smtClean="0"/>
              <a:t>Доклад окончен!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04988"/>
            <a:ext cx="7927975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042988" y="188913"/>
            <a:ext cx="785018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buClr>
                <a:schemeClr val="hlink"/>
              </a:buClr>
              <a:buSzPct val="55000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buSzPct val="50000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55000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50000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2200">
                <a:solidFill>
                  <a:schemeClr val="tx2"/>
                </a:solidFill>
              </a:rPr>
              <a:t>Кафедра организации социалистических сельскохозяйственных предприятий и лаборатория экономических исследований.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200">
                <a:solidFill>
                  <a:schemeClr val="tx2"/>
                </a:solidFill>
              </a:rPr>
              <a:t>Зав. кафедрой академик ВАСХНИЛ Синюков М.И.</a:t>
            </a:r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buClr>
                <a:schemeClr val="hlink"/>
              </a:buClr>
              <a:buSzPct val="55000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buSzPct val="50000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55000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50000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1200" dirty="0" smtClean="0"/>
              <a:t>3</a:t>
            </a:r>
            <a:endParaRPr lang="ru-RU" alt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572528" y="0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1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677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042988" y="115888"/>
            <a:ext cx="7993062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buClr>
                <a:schemeClr val="hlink"/>
              </a:buClr>
              <a:buSzPct val="55000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buSzPct val="50000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55000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50000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2200" dirty="0">
                <a:solidFill>
                  <a:schemeClr val="tx2"/>
                </a:solidFill>
              </a:rPr>
              <a:t>Кафедра экономики и организации сельскохозяйственного производства, проблемная и отраслевые НИЛ.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200" dirty="0">
                <a:solidFill>
                  <a:schemeClr val="tx2"/>
                </a:solidFill>
              </a:rPr>
              <a:t>Зав. кафедрой член-корреспондент  ВАСХНИЛ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200" dirty="0" err="1">
                <a:solidFill>
                  <a:schemeClr val="tx2"/>
                </a:solidFill>
              </a:rPr>
              <a:t>Конкин</a:t>
            </a:r>
            <a:r>
              <a:rPr lang="ru-RU" altLang="ru-RU" sz="2200" dirty="0">
                <a:solidFill>
                  <a:schemeClr val="tx2"/>
                </a:solidFill>
              </a:rPr>
              <a:t> Ю.А.</a:t>
            </a:r>
          </a:p>
        </p:txBody>
      </p:sp>
      <p:pic>
        <p:nvPicPr>
          <p:cNvPr id="23555" name="Рисунок 2" descr="кафедра 19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17688"/>
            <a:ext cx="7488238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buClr>
                <a:schemeClr val="hlink"/>
              </a:buClr>
              <a:buSzPct val="55000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buSzPct val="50000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55000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50000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1200" dirty="0" smtClean="0"/>
              <a:t>4</a:t>
            </a:r>
            <a:endParaRPr lang="ru-RU" alt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858264" y="0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2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845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Экономическая </a:t>
            </a:r>
            <a:r>
              <a:rPr lang="ru-RU" sz="2700" dirty="0"/>
              <a:t>и организационно-управленческая подготовка студентов по  агрономическим и инженерным специальностям (из учебных планов, утвержденных в 1983 г.)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528" y="0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3</a:t>
            </a:r>
            <a:endParaRPr lang="ru-RU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54357777"/>
              </p:ext>
            </p:extLst>
          </p:nvPr>
        </p:nvGraphicFramePr>
        <p:xfrm>
          <a:off x="0" y="1054100"/>
          <a:ext cx="9067800" cy="5219700"/>
        </p:xfrm>
        <a:graphic>
          <a:graphicData uri="http://schemas.openxmlformats.org/presentationml/2006/ole">
            <p:oleObj spid="_x0000_s21511" name="Документ" r:id="rId3" imgW="9579241" imgH="5513582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290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Экономическая </a:t>
            </a:r>
            <a:r>
              <a:rPr lang="ru-RU" sz="2400" dirty="0"/>
              <a:t>и организационно-управленческая подготовка бакалавров и магистров по направлениям подготовки «Агрономия» и «</a:t>
            </a:r>
            <a:r>
              <a:rPr lang="ru-RU" sz="2400" dirty="0" err="1"/>
              <a:t>Агроинженерия</a:t>
            </a:r>
            <a:r>
              <a:rPr lang="ru-RU" sz="2400" dirty="0"/>
              <a:t>», ФГОС ВО 3+ (из действующих </a:t>
            </a:r>
            <a:r>
              <a:rPr lang="ru-RU" sz="2400" dirty="0" smtClean="0"/>
              <a:t>учебных планов</a:t>
            </a:r>
            <a:r>
              <a:rPr lang="ru-RU" sz="2400" dirty="0"/>
              <a:t>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39738807"/>
              </p:ext>
            </p:extLst>
          </p:nvPr>
        </p:nvGraphicFramePr>
        <p:xfrm>
          <a:off x="323528" y="1412776"/>
          <a:ext cx="8663948" cy="5653236"/>
        </p:xfrm>
        <a:graphic>
          <a:graphicData uri="http://schemas.openxmlformats.org/presentationml/2006/ole">
            <p:oleObj spid="_x0000_s22535" name="Документ" r:id="rId3" imgW="9579241" imgH="6806416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528" y="0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4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0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Проектная экономическая и организационно-управленческая подготовка бакалавров и магистров по направлениям подготовки «Агрономия» и «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Агроинженерия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», ФГОС ВО 3++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96079125"/>
              </p:ext>
            </p:extLst>
          </p:nvPr>
        </p:nvGraphicFramePr>
        <p:xfrm>
          <a:off x="251520" y="1052736"/>
          <a:ext cx="8497441" cy="6086475"/>
        </p:xfrm>
        <a:graphic>
          <a:graphicData uri="http://schemas.openxmlformats.org/presentationml/2006/ole">
            <p:oleObj spid="_x0000_s23559" name="Документ" r:id="rId3" imgW="9391825" imgH="6908387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48464" y="0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5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0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600" dirty="0" smtClean="0"/>
              <a:t>Общая модель экономической и организационно-управленческой подготовки бакалавров, магистров и аспирантов (на примере направления «</a:t>
            </a:r>
            <a:r>
              <a:rPr lang="ru-RU" sz="2600" dirty="0" err="1" smtClean="0"/>
              <a:t>Агроинженерия</a:t>
            </a:r>
            <a:r>
              <a:rPr lang="ru-RU" sz="2600" dirty="0" smtClean="0"/>
              <a:t>»)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12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59798108"/>
              </p:ext>
            </p:extLst>
          </p:nvPr>
        </p:nvGraphicFramePr>
        <p:xfrm>
          <a:off x="899592" y="1412776"/>
          <a:ext cx="7660028" cy="5644852"/>
        </p:xfrm>
        <a:graphic>
          <a:graphicData uri="http://schemas.openxmlformats.org/presentationml/2006/ole">
            <p:oleObj spid="_x0000_s3130" name="Документ" r:id="rId4" imgW="9250635" imgH="6806057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528" y="0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6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8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-2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дисциплины по экономической и организационно-экономической подготовке бакалавров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(на примере направления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Агроинженерия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92108263"/>
              </p:ext>
            </p:extLst>
          </p:nvPr>
        </p:nvGraphicFramePr>
        <p:xfrm>
          <a:off x="219075" y="1066800"/>
          <a:ext cx="8553450" cy="6134100"/>
        </p:xfrm>
        <a:graphic>
          <a:graphicData uri="http://schemas.openxmlformats.org/presentationml/2006/ole">
            <p:oleObj spid="_x0000_s19464" name="Документ" r:id="rId4" imgW="9402881" imgH="6727410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528" y="0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7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1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Содержание дисциплины и по экономической и организационно управленческой подготовке магистров на примере направления 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Агроинженерия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535785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59014177"/>
              </p:ext>
            </p:extLst>
          </p:nvPr>
        </p:nvGraphicFramePr>
        <p:xfrm>
          <a:off x="285750" y="1219200"/>
          <a:ext cx="8601075" cy="6210300"/>
        </p:xfrm>
        <a:graphic>
          <a:graphicData uri="http://schemas.openxmlformats.org/presentationml/2006/ole">
            <p:oleObj spid="_x0000_s20488" name="Документ" r:id="rId4" imgW="9250635" imgH="6664205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528" y="0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8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7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810</Words>
  <Application>Microsoft Office PowerPoint</Application>
  <PresentationFormat>Экран (4:3)</PresentationFormat>
  <Paragraphs>136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Документ</vt:lpstr>
      <vt:lpstr> Совершенствование экономической и организационно-управленческой подготовки кадров для АПК </vt:lpstr>
      <vt:lpstr>Слайд 2</vt:lpstr>
      <vt:lpstr>Слайд 3</vt:lpstr>
      <vt:lpstr> Экономическая и организационно-управленческая подготовка студентов по  агрономическим и инженерным специальностям (из учебных планов, утвержденных в 1983 г.) </vt:lpstr>
      <vt:lpstr>Экономическая и организационно-управленческая подготовка бакалавров и магистров по направлениям подготовки «Агрономия» и «Агроинженерия», ФГОС ВО 3+ (из действующих учебных планов) </vt:lpstr>
      <vt:lpstr>Проектная экономическая и организационно-управленческая подготовка бакалавров и магистров по направлениям подготовки «Агрономия» и «Агроинженерия», ФГОС ВО 3++ </vt:lpstr>
      <vt:lpstr>Общая модель экономической и организационно-управленческой подготовки бакалавров, магистров и аспирантов (на примере направления «Агроинженерия»)</vt:lpstr>
      <vt:lpstr>Содержание дисциплины по экономической и организационно-экономической подготовке бакалавров (на примере направления «Агроинженерия»)</vt:lpstr>
      <vt:lpstr>Содержание дисциплины и по экономической и организационно управленческой подготовке магистров на примере направления  «Агроинженерия»</vt:lpstr>
      <vt:lpstr>Универсальные компетенции (ФГОС ВО 3++)</vt:lpstr>
      <vt:lpstr>Общепрофессиональные компетенции  (УГСН 35.00.00)</vt:lpstr>
      <vt:lpstr>Профессиональные компетенции  ФГОС ВО 3++ (на примере бакалавриата направления «Агроинженерия»)</vt:lpstr>
      <vt:lpstr>Рекомендуемый состав экономических и организационно-управленческих дисциплин для включения в обязательную часть учебных планов  подготовки бакалавров и магистров по УГСН 35.00.00  </vt:lpstr>
      <vt:lpstr>Мероприятия по совершенствованию экономической и организационно-управленческой подготовки специалистов для АПК  </vt:lpstr>
      <vt:lpstr>Слайд 15</vt:lpstr>
      <vt:lpstr>Доклад окончен!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1</cp:lastModifiedBy>
  <cp:revision>46</cp:revision>
  <dcterms:created xsi:type="dcterms:W3CDTF">2018-12-08T16:40:03Z</dcterms:created>
  <dcterms:modified xsi:type="dcterms:W3CDTF">2018-12-22T16:36:06Z</dcterms:modified>
</cp:coreProperties>
</file>