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765" r:id="rId2"/>
  </p:sldMasterIdLst>
  <p:notesMasterIdLst>
    <p:notesMasterId r:id="rId19"/>
  </p:notesMasterIdLst>
  <p:sldIdLst>
    <p:sldId id="256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31" r:id="rId17"/>
    <p:sldId id="26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FEB4"/>
    <a:srgbClr val="85FB99"/>
    <a:srgbClr val="ADFFF7"/>
    <a:srgbClr val="33CC33"/>
    <a:srgbClr val="FFCC99"/>
    <a:srgbClr val="66FF66"/>
    <a:srgbClr val="336600"/>
    <a:srgbClr val="333399"/>
    <a:srgbClr val="996633"/>
    <a:srgbClr val="DED0C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437" autoAdjust="0"/>
  </p:normalViewPr>
  <p:slideViewPr>
    <p:cSldViewPr>
      <p:cViewPr varScale="1">
        <p:scale>
          <a:sx n="43" d="100"/>
          <a:sy n="43" d="100"/>
        </p:scale>
        <p:origin x="-20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7071E6-6B16-4FDE-8C19-D48B5970BD52}" type="datetimeFigureOut">
              <a:rPr lang="ru-RU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3FC923C-7062-4484-9DAB-CC42AF744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656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794546-2350-420B-B7B8-AC12A82AFB4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061770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FC923C-7062-4484-9DAB-CC42AF74469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D7509-4F07-45B7-BA42-46B3745B45B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78429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37A3D-7B94-465D-8A25-23BB81319919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5D271-FB7F-474C-A4BA-7C21ADF06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DA318-97A4-4AAB-81ED-A33279350B04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6A32-9CE2-4ED6-BF77-18516DED8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01DB44-CCBD-4915-8C17-29BA6032E058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39670-89E3-4561-85E4-0916559B6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4C17BF-5A67-46CD-8451-2DE4E74C2581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458EB3-A20E-45B0-BA71-19753C80E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9308F2-AB03-4D2C-9536-59F6A174C215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A1F2FA-34D2-4848-B6E6-F589C081E7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1011-16EA-44BC-85F5-FA354DFCE0A9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0AEB-E547-47D5-9F39-FA8287BAC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1B-9289-4955-97E4-36F6F4FDF558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0B3EB-47D1-4D85-879E-7384C4A1B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1AB20-98A3-4E2A-B428-07DF93DC38DD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FA071-2B71-4BA2-82E1-12FE82905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98A5E-E333-4720-B771-F1683277A2DC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0B61A-B08E-4AD1-8E3A-199133F29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A1EB6-C794-4EB2-BEC6-9030CECF22AA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B69F9-0C67-4380-B8C5-254763545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42B37-047B-4218-A72D-B0D4B100E56B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F3182-2B9B-491C-86CF-345730D58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51555-C300-4288-9818-D2B8527D0EF8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39D62-EF56-44D2-8FD3-1FE01DD43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875E1-2749-4D36-8E66-26868992F8B1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FCCA2-5ED8-4F04-90AE-04584E6937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FEDAF-4BFA-42FA-87E6-A3155E256DF2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1702E-5D3C-4F21-9966-7D3C9245E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A809F70-9F81-4E23-9B10-9620620E1461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563C6A8-8924-47E0-8E09-46CC1EEF8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E6AD1C-13B6-4416-96D8-5AB902D17528}" type="datetime1">
              <a:rPr lang="ru-RU" smtClean="0"/>
              <a:pPr>
                <a:defRPr/>
              </a:pPr>
              <a:t>22.12.2018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A82D5F-D697-4D66-B320-826763DB5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00100" y="3643314"/>
            <a:ext cx="6929486" cy="571504"/>
          </a:xfrm>
        </p:spPr>
        <p:txBody>
          <a:bodyPr>
            <a:normAutofit fontScale="85000" lnSpcReduction="20000"/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В.М. Кошелев, зав. кафедрой управления РГАУ-МСХА имени К.А. Тимирязева</a:t>
            </a:r>
          </a:p>
        </p:txBody>
      </p:sp>
      <p:sp>
        <p:nvSpPr>
          <p:cNvPr id="2" name="Подзаголовок 2"/>
          <p:cNvSpPr>
            <a:spLocks/>
          </p:cNvSpPr>
          <p:nvPr/>
        </p:nvSpPr>
        <p:spPr bwMode="auto">
          <a:xfrm>
            <a:off x="214282" y="4286256"/>
            <a:ext cx="864399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Всероссийский семинар - совещание деканов агрономических, </a:t>
            </a:r>
          </a:p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агроинженерных</a:t>
            </a:r>
            <a:r>
              <a:rPr lang="ru-RU" dirty="0" smtClean="0">
                <a:solidFill>
                  <a:srgbClr val="002060"/>
                </a:solidFill>
              </a:rPr>
              <a:t> и агроэкономических факультетов вузов Минсельхоза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России и </a:t>
            </a:r>
            <a:r>
              <a:rPr lang="ru-RU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dirty="0" smtClean="0">
                <a:solidFill>
                  <a:srgbClr val="002060"/>
                </a:solidFill>
              </a:rPr>
              <a:t> России: «Особенности организации образовательной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деятельности по программам высшего образования в современных условиях»</a:t>
            </a:r>
          </a:p>
          <a:p>
            <a:pPr algn="ctr"/>
            <a:endParaRPr lang="en-US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800" dirty="0" smtClean="0">
                <a:solidFill>
                  <a:srgbClr val="002060"/>
                </a:solidFill>
                <a:latin typeface="Impact" pitchFamily="34" charset="0"/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Москва</a:t>
            </a:r>
            <a:endParaRPr lang="ru-RU" sz="8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/>
            <a:r>
              <a:rPr lang="ru-RU" sz="2000" dirty="0" smtClean="0">
                <a:solidFill>
                  <a:srgbClr val="000066"/>
                </a:solidFill>
                <a:latin typeface="Impact" pitchFamily="34" charset="0"/>
              </a:rPr>
              <a:t>14 декабря 2018 года</a:t>
            </a:r>
          </a:p>
          <a:p>
            <a:pPr algn="ctr"/>
            <a:endParaRPr lang="ru-RU" sz="1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/>
            <a:endParaRPr lang="ru-RU" sz="1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4" name="Подзаголовок 2"/>
          <p:cNvSpPr>
            <a:spLocks/>
          </p:cNvSpPr>
          <p:nvPr/>
        </p:nvSpPr>
        <p:spPr bwMode="auto">
          <a:xfrm>
            <a:off x="214282" y="1643050"/>
            <a:ext cx="8640762" cy="156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cap="all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2800" cap="all" dirty="0" smtClean="0">
                <a:solidFill>
                  <a:srgbClr val="002060"/>
                </a:solidFill>
              </a:rPr>
              <a:t>О профессиональных компетенциях при подготовке бакалавров и магистров по направлению «Менеджмент» в аграрных вузах</a:t>
            </a:r>
            <a:r>
              <a:rPr lang="ru-RU" sz="2800" dirty="0">
                <a:solidFill>
                  <a:srgbClr val="002060"/>
                </a:solidFill>
                <a:latin typeface="Tahoma" pitchFamily="34" charset="0"/>
              </a:rPr>
              <a:t>	</a:t>
            </a:r>
          </a:p>
        </p:txBody>
      </p:sp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142852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91440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Магистратура</a:t>
            </a:r>
            <a:endParaRPr lang="ru-RU" sz="2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214282" y="1214422"/>
            <a:ext cx="914406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 проекте ФГОС ВО 3++ УК и ОПК абсолютно такие же, как и для бакалавров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Авторы проекта ОПОП предлагают магистерскую программу «Производственный менеджмент в АПК» со следующими ПК по типам задач профессиональной деятельности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500042"/>
            <a:ext cx="785818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/>
            <a:r>
              <a:rPr lang="ru-RU" sz="2800" u="sng" dirty="0" smtClean="0">
                <a:solidFill>
                  <a:srgbClr val="002060"/>
                </a:solidFill>
              </a:rPr>
              <a:t>1.Тип задач: организационно-управленческая деятельность</a:t>
            </a:r>
            <a:r>
              <a:rPr lang="ru-RU" sz="2800" dirty="0" smtClean="0">
                <a:solidFill>
                  <a:srgbClr val="002060"/>
                </a:solidFill>
              </a:rPr>
              <a:t>: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428596" y="1214422"/>
            <a:ext cx="835824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rgbClr val="002060"/>
                </a:solidFill>
              </a:rPr>
              <a:t>ПК-1: способность управлять предприятиями АПК, их подразделениями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ПК-2: способность разрабатывать и обосновывать стратегию развития предприятия АПК, и обеспечивать ее реализацию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500042"/>
            <a:ext cx="785818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z="2800" u="sng" dirty="0" smtClean="0">
                <a:solidFill>
                  <a:srgbClr val="002060"/>
                </a:solidFill>
              </a:rPr>
              <a:t>2.Тип задач: предпринимательская</a:t>
            </a:r>
            <a:r>
              <a:rPr lang="ru-RU" sz="2800" dirty="0" smtClean="0">
                <a:solidFill>
                  <a:srgbClr val="002060"/>
                </a:solidFill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428596" y="1214422"/>
            <a:ext cx="835824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rgbClr val="002060"/>
                </a:solidFill>
              </a:rPr>
              <a:t>ПК-</a:t>
            </a:r>
            <a:r>
              <a:rPr lang="en-US" sz="2800" dirty="0" smtClean="0">
                <a:solidFill>
                  <a:srgbClr val="002060"/>
                </a:solidFill>
              </a:rPr>
              <a:t>3</a:t>
            </a:r>
            <a:r>
              <a:rPr lang="ru-RU" sz="2800" dirty="0" smtClean="0">
                <a:solidFill>
                  <a:srgbClr val="002060"/>
                </a:solidFill>
              </a:rPr>
              <a:t>: способность организовывать собственный аграрный бизнес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500042"/>
            <a:ext cx="785818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z="2800" u="sng" dirty="0" smtClean="0">
                <a:solidFill>
                  <a:srgbClr val="002060"/>
                </a:solidFill>
              </a:rPr>
              <a:t>3.Тип задач: научно-исследовательская деятельность</a:t>
            </a:r>
            <a:r>
              <a:rPr lang="ru-RU" sz="2800" dirty="0" smtClean="0">
                <a:solidFill>
                  <a:srgbClr val="002060"/>
                </a:solidFill>
              </a:rPr>
              <a:t>: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428596" y="1857364"/>
            <a:ext cx="835824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rgbClr val="002060"/>
                </a:solidFill>
              </a:rPr>
              <a:t>ПК-</a:t>
            </a:r>
            <a:r>
              <a:rPr lang="en-US" sz="2800" dirty="0" smtClean="0">
                <a:solidFill>
                  <a:srgbClr val="002060"/>
                </a:solidFill>
              </a:rPr>
              <a:t>4</a:t>
            </a:r>
            <a:r>
              <a:rPr lang="ru-RU" sz="2800" dirty="0" smtClean="0">
                <a:solidFill>
                  <a:srgbClr val="002060"/>
                </a:solidFill>
              </a:rPr>
              <a:t>: способность обобщать и критически оценивать результаты исследований актуальных проблем управления в АПК, полученные отечественными и зарубежными исследователями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ПК-</a:t>
            </a:r>
            <a:r>
              <a:rPr lang="en-US" sz="2800" dirty="0" smtClean="0">
                <a:solidFill>
                  <a:srgbClr val="002060"/>
                </a:solidFill>
              </a:rPr>
              <a:t>5</a:t>
            </a:r>
            <a:r>
              <a:rPr lang="ru-RU" sz="2800" dirty="0" smtClean="0">
                <a:solidFill>
                  <a:srgbClr val="002060"/>
                </a:solidFill>
              </a:rPr>
              <a:t>: способность экономически обосновывать предлагаемые управленческие решения в АПК 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500042"/>
            <a:ext cx="785818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z="2800" u="sng" dirty="0" smtClean="0">
                <a:solidFill>
                  <a:srgbClr val="002060"/>
                </a:solidFill>
              </a:rPr>
              <a:t>4.Тип задач: педагогическая деятельность</a:t>
            </a:r>
            <a:r>
              <a:rPr lang="ru-RU" sz="2800" dirty="0" smtClean="0">
                <a:solidFill>
                  <a:srgbClr val="002060"/>
                </a:solidFill>
              </a:rPr>
              <a:t>: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428596" y="1857364"/>
            <a:ext cx="835824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rgbClr val="002060"/>
                </a:solidFill>
              </a:rPr>
              <a:t>ПК-</a:t>
            </a:r>
            <a:r>
              <a:rPr lang="en-US" sz="2800" dirty="0" smtClean="0">
                <a:solidFill>
                  <a:srgbClr val="002060"/>
                </a:solidFill>
              </a:rPr>
              <a:t>6</a:t>
            </a:r>
            <a:r>
              <a:rPr lang="ru-RU" sz="2800" dirty="0" smtClean="0">
                <a:solidFill>
                  <a:srgbClr val="002060"/>
                </a:solidFill>
              </a:rPr>
              <a:t>: способность разрабатывать учебные программы и методическое обеспечение управленческих дисциплин, а также применять современные методы и методики в процессе их преподавания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72560" cy="500043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effectLst/>
              </a:rPr>
              <a:t>В </a:t>
            </a:r>
            <a:r>
              <a:rPr lang="ru-RU" sz="2000" dirty="0" err="1" smtClean="0">
                <a:solidFill>
                  <a:srgbClr val="7030A0"/>
                </a:solidFill>
                <a:effectLst/>
              </a:rPr>
              <a:t>пк</a:t>
            </a:r>
            <a:r>
              <a:rPr lang="ru-RU" sz="2000" dirty="0" smtClean="0">
                <a:solidFill>
                  <a:srgbClr val="7030A0"/>
                </a:solidFill>
                <a:effectLst/>
              </a:rPr>
              <a:t> Не отражены некоторые важные вопросы</a:t>
            </a:r>
            <a:endParaRPr lang="ru-RU" sz="2000" dirty="0">
              <a:solidFill>
                <a:srgbClr val="7030A0"/>
              </a:solidFill>
              <a:effectLst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2" y="500042"/>
            <a:ext cx="5000660" cy="6143668"/>
          </a:xfrm>
          <a:prstGeom prst="roundRect">
            <a:avLst/>
          </a:prstGeom>
          <a:solidFill>
            <a:srgbClr val="FAFE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Магистратура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Оценка и управление внедрением альтернативных технологий (органическое, </a:t>
            </a:r>
            <a:r>
              <a:rPr lang="ru-RU" sz="2000" dirty="0" err="1" smtClean="0">
                <a:solidFill>
                  <a:srgbClr val="002060"/>
                </a:solidFill>
              </a:rPr>
              <a:t>био-динамическое</a:t>
            </a:r>
            <a:r>
              <a:rPr lang="ru-RU" sz="2000" dirty="0" smtClean="0">
                <a:solidFill>
                  <a:srgbClr val="002060"/>
                </a:solidFill>
              </a:rPr>
              <a:t> сельское хозяйство, биоэнергетика, биотехнологии, производство и использование биопрепаратов и биоудобрений)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Управление процессами диверсификации сельской экономики и развития инфраструктуры, устойчивого развития сельских территорий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Развитие биоэкономики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Глобализация (ВТО, ЕАЭС и пр.)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Изменение климата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Утилизация, переработка и вторичное использование отходов в цепи жизненного цикла продукта 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571480"/>
            <a:ext cx="3214710" cy="6072230"/>
          </a:xfrm>
          <a:prstGeom prst="round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002060"/>
                </a:solidFill>
              </a:rPr>
              <a:t>Бакалавриат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Аграрная политика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Методы подготовки, обоснования и реализации управленческих решений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</a:rPr>
              <a:t>Математическое моделирование экономических процессов в управляемых системах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0B3EB-47D1-4D85-879E-7384C4A1B2D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1214422"/>
            <a:ext cx="8229600" cy="207170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kern="1200" dirty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Благодарю за внимание!</a:t>
            </a: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19912" y="5301208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>
                <a:solidFill>
                  <a:srgbClr val="000066"/>
                </a:solidFill>
                <a:latin typeface="Impact" pitchFamily="34" charset="0"/>
              </a:rPr>
              <a:t>Кошелев Валерий Михайлович</a:t>
            </a:r>
            <a:br>
              <a:rPr lang="ru-RU" sz="2400" dirty="0">
                <a:solidFill>
                  <a:srgbClr val="000066"/>
                </a:solidFill>
                <a:latin typeface="Impact" pitchFamily="34" charset="0"/>
              </a:rPr>
            </a:br>
            <a:r>
              <a:rPr lang="ru-RU" sz="2400" dirty="0">
                <a:solidFill>
                  <a:srgbClr val="000066"/>
                </a:solidFill>
                <a:latin typeface="Impact" pitchFamily="34" charset="0"/>
              </a:rPr>
              <a:t>Тел. </a:t>
            </a:r>
            <a:r>
              <a:rPr lang="en-US" sz="2400" dirty="0">
                <a:solidFill>
                  <a:srgbClr val="000066"/>
                </a:solidFill>
                <a:latin typeface="Impact" pitchFamily="34" charset="0"/>
              </a:rPr>
              <a:t>+7 </a:t>
            </a:r>
            <a:r>
              <a:rPr lang="ru-RU" sz="2400" dirty="0">
                <a:solidFill>
                  <a:srgbClr val="000066"/>
                </a:solidFill>
                <a:latin typeface="Impact" pitchFamily="34" charset="0"/>
              </a:rPr>
              <a:t>(499) </a:t>
            </a:r>
            <a:r>
              <a:rPr lang="ru-RU" sz="2400" dirty="0" smtClean="0">
                <a:solidFill>
                  <a:srgbClr val="000066"/>
                </a:solidFill>
                <a:latin typeface="Impact" pitchFamily="34" charset="0"/>
              </a:rPr>
              <a:t>976-1450</a:t>
            </a:r>
            <a:r>
              <a:rPr lang="ru-RU" sz="2400" dirty="0">
                <a:solidFill>
                  <a:srgbClr val="000066"/>
                </a:solidFill>
                <a:latin typeface="Impact" pitchFamily="34" charset="0"/>
              </a:rPr>
              <a:t/>
            </a:r>
            <a:br>
              <a:rPr lang="ru-RU" sz="2400" dirty="0">
                <a:solidFill>
                  <a:srgbClr val="000066"/>
                </a:solidFill>
                <a:latin typeface="Impact" pitchFamily="34" charset="0"/>
              </a:rPr>
            </a:br>
            <a:r>
              <a:rPr lang="en-US" sz="2400" dirty="0">
                <a:solidFill>
                  <a:srgbClr val="000066"/>
                </a:solidFill>
                <a:latin typeface="Impact" pitchFamily="34" charset="0"/>
              </a:rPr>
              <a:t>E-mail: vmkoshelev@gmail.com</a:t>
            </a:r>
            <a:endParaRPr lang="ru-RU" sz="24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500042"/>
            <a:ext cx="82296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Текущее состояние:</a:t>
            </a:r>
            <a:endParaRPr lang="ru-RU" sz="4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7158" y="1643050"/>
            <a:ext cx="837247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Aft>
                <a:spcPts val="600"/>
              </a:spcAft>
            </a:pPr>
            <a:r>
              <a:rPr lang="ru-RU" sz="3200" dirty="0" smtClean="0">
                <a:solidFill>
                  <a:srgbClr val="000066"/>
                </a:solidFill>
                <a:latin typeface="Tahoma" pitchFamily="34" charset="0"/>
              </a:rPr>
              <a:t>Утвержденного ФГОС ВО 3++ нет, есть только проект</a:t>
            </a:r>
          </a:p>
          <a:p>
            <a:pPr>
              <a:spcAft>
                <a:spcPts val="600"/>
              </a:spcAft>
            </a:pPr>
            <a:r>
              <a:rPr lang="ru-RU" sz="3200" dirty="0" smtClean="0">
                <a:solidFill>
                  <a:srgbClr val="000066"/>
                </a:solidFill>
                <a:latin typeface="Tahoma" pitchFamily="34" charset="0"/>
              </a:rPr>
              <a:t>Утвержденной ПООП тоже нет, есть проект (ФУМО ВШЭ)</a:t>
            </a:r>
          </a:p>
          <a:p>
            <a:pPr>
              <a:spcAft>
                <a:spcPts val="600"/>
              </a:spcAft>
            </a:pPr>
            <a:r>
              <a:rPr lang="ru-RU" sz="3200" dirty="0" smtClean="0">
                <a:solidFill>
                  <a:srgbClr val="000066"/>
                </a:solidFill>
                <a:latin typeface="Tahoma" pitchFamily="34" charset="0"/>
              </a:rPr>
              <a:t>Профессиональных стандартов для АПК нет, есть проект ПС «Организатор с.-х. производства» (Саратовский ГАУ)</a:t>
            </a:r>
          </a:p>
          <a:p>
            <a:pPr>
              <a:spcAft>
                <a:spcPts val="600"/>
              </a:spcAft>
            </a:pPr>
            <a:r>
              <a:rPr lang="ru-RU" sz="3200" dirty="0" smtClean="0">
                <a:solidFill>
                  <a:srgbClr val="000066"/>
                </a:solidFill>
                <a:latin typeface="Tahoma" pitchFamily="34" charset="0"/>
              </a:rPr>
              <a:t>Начата разработка проекта ОПОП</a:t>
            </a:r>
            <a:endParaRPr lang="ru-RU" sz="32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500042"/>
            <a:ext cx="82296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Согласно проекту ФГОС бакалавр менеджмента должен обладать универсальными компетенциями:</a:t>
            </a:r>
            <a:endParaRPr lang="ru-RU" sz="32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7158" y="1857364"/>
            <a:ext cx="87868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УК-1. Способен осуществлять критический анализ проблемных ситуаций на основе системного подхода, вырабатывать стратегию действий </a:t>
            </a:r>
            <a:endParaRPr lang="ru-RU" sz="2000" dirty="0" smtClean="0">
              <a:solidFill>
                <a:srgbClr val="002060"/>
              </a:solidFill>
            </a:endParaRPr>
          </a:p>
          <a:p>
            <a:pPr lvl="0" eaLnBrk="0" hangingPunct="0"/>
            <a:r>
              <a:rPr 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УК-2. Способен управлять проектом на всех этапах его жизненного цикла</a:t>
            </a:r>
            <a:endParaRPr lang="ru-RU" sz="2000" dirty="0" smtClean="0">
              <a:solidFill>
                <a:srgbClr val="002060"/>
              </a:solidFill>
            </a:endParaRPr>
          </a:p>
          <a:p>
            <a:pPr lvl="0" eaLnBrk="0" hangingPunct="0"/>
            <a:r>
              <a:rPr 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УК-3. Способен организовывать и руководить работой команды, вырабатывая командную стратегию для достижения поставленной цели </a:t>
            </a:r>
            <a:endParaRPr lang="ru-RU" sz="2000" dirty="0" smtClean="0">
              <a:solidFill>
                <a:srgbClr val="002060"/>
              </a:solidFill>
            </a:endParaRPr>
          </a:p>
          <a:p>
            <a:pPr lvl="0" eaLnBrk="0" hangingPunct="0"/>
            <a:r>
              <a:rPr 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УК-4. Способен применять современные коммуникативные технологии, в том числе на иностранном(</a:t>
            </a:r>
            <a:r>
              <a:rPr lang="ru-RU" sz="2000" dirty="0" err="1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ых</a:t>
            </a:r>
            <a:r>
              <a:rPr 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) языке(ах), для академического и профессионального взаимодействия </a:t>
            </a:r>
            <a:endParaRPr lang="ru-RU" sz="2000" dirty="0" smtClean="0">
              <a:solidFill>
                <a:srgbClr val="002060"/>
              </a:solidFill>
            </a:endParaRPr>
          </a:p>
          <a:p>
            <a:pPr lvl="0" eaLnBrk="0" hangingPunct="0"/>
            <a:r>
              <a:rPr 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УК-5. Способен анализировать и учитывать разнообразие культур в процессе межкультурного взаимодействия</a:t>
            </a:r>
            <a:endParaRPr lang="ru-RU" sz="2000" dirty="0" smtClean="0">
              <a:solidFill>
                <a:srgbClr val="002060"/>
              </a:solidFill>
            </a:endParaRPr>
          </a:p>
          <a:p>
            <a:pPr lvl="0" eaLnBrk="0" hangingPunct="0"/>
            <a:r>
              <a:rPr lang="ru-RU" sz="20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УК-6. Способен определять и реализовывать приоритеты собственной деятельности и способы ее совершенствования на основе самооценки</a:t>
            </a:r>
            <a:endParaRPr lang="ru-RU" sz="2000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spcAft>
                <a:spcPts val="600"/>
              </a:spcAft>
            </a:pPr>
            <a:endParaRPr lang="ru-RU" sz="16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91440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Согласно проекту ФГОС бакалавр менеджмента должен обладать </a:t>
            </a:r>
            <a:r>
              <a:rPr lang="ru-RU" sz="2800" b="1" kern="1200" dirty="0" err="1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общепрофессиональными</a:t>
            </a: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компетенциями:</a:t>
            </a:r>
            <a:endParaRPr lang="ru-RU" sz="2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7158" y="1857364"/>
            <a:ext cx="87868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rgbClr val="002060"/>
                </a:solidFill>
              </a:rPr>
              <a:t>ОПК-1 Способен решать профессиональные задачи на основе … экономической, организационной и управленческой теории…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ОПК-2. Способен применять современные техники и методики сбора данных, продвинутые методы их обработки и анализа…при решении управленческих и исследовательских задач.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ОПК-3. Способен самостоятельно принимать обоснованные организационно-управленческие решения, оценивать их операционную и организационную эффективность и социальную значимость, обеспечивать их реализацию…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ОПК-4. Способен руководить проектной и процессной деятельностью в организации с использованием современных практик управления, лидерских и коммуникативных навыков…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ОПК-5. Способен обобщать и критически оценивать научные исследования в менеджменте и смежных областях, выполнять научно-исследовательские проекты.</a:t>
            </a:r>
          </a:p>
          <a:p>
            <a:pPr>
              <a:spcAft>
                <a:spcPts val="600"/>
              </a:spcAft>
            </a:pPr>
            <a:endParaRPr lang="ru-RU" sz="16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91440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Согласно проекту ФГОС бакалавр менеджмента должен обладать профессиональными компетенциями:</a:t>
            </a:r>
            <a:endParaRPr lang="ru-RU" sz="2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7158" y="1857364"/>
            <a:ext cx="87868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0066"/>
                </a:solidFill>
                <a:latin typeface="Tahoma" pitchFamily="34" charset="0"/>
              </a:rPr>
              <a:t>А. Обязательные ПК – их в ПООП нет</a:t>
            </a:r>
          </a:p>
          <a:p>
            <a:pPr>
              <a:spcAft>
                <a:spcPts val="600"/>
              </a:spcAft>
            </a:pPr>
            <a:endParaRPr lang="ru-RU" sz="2800" dirty="0" smtClean="0">
              <a:solidFill>
                <a:srgbClr val="000066"/>
              </a:solidFill>
              <a:latin typeface="Tahoma" pitchFamily="34" charset="0"/>
            </a:endParaRPr>
          </a:p>
          <a:p>
            <a:pPr lvl="0">
              <a:tabLst>
                <a:tab pos="449263" algn="l"/>
                <a:tab pos="684213" algn="l"/>
              </a:tabLst>
            </a:pPr>
            <a:r>
              <a:rPr lang="ru-RU" sz="2800" dirty="0" smtClean="0">
                <a:solidFill>
                  <a:srgbClr val="000066"/>
                </a:solidFill>
                <a:latin typeface="Tahoma" pitchFamily="34" charset="0"/>
              </a:rPr>
              <a:t>Б. Рекомендуемые ПК – в ПООП есть для профилей: </a:t>
            </a:r>
            <a:r>
              <a:rPr lang="ru-RU" sz="2800" i="1" dirty="0" smtClean="0">
                <a:solidFill>
                  <a:srgbClr val="002060"/>
                </a:solidFill>
                <a:ea typeface="Times New Roman" pitchFamily="18" charset="0"/>
              </a:rPr>
              <a:t>Логистика, Маркетинг, Финансовый менеджмент, Международный менеджмент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0066"/>
                </a:solidFill>
                <a:latin typeface="Tahoma" pitchFamily="34" charset="0"/>
              </a:rPr>
              <a:t>  </a:t>
            </a:r>
            <a:endParaRPr lang="ru-RU" sz="16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91440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В аграрных вузах России преобладает профиль «Производственный менеджмент»</a:t>
            </a:r>
            <a:endParaRPr lang="ru-RU" sz="2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7158" y="1857364"/>
            <a:ext cx="87868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>
              <a:spcAft>
                <a:spcPts val="600"/>
              </a:spcAft>
              <a:tabLst>
                <a:tab pos="449263" algn="l"/>
                <a:tab pos="684213" algn="l"/>
              </a:tabLst>
            </a:pPr>
            <a:r>
              <a:rPr lang="ru-RU" sz="2800" dirty="0" smtClean="0">
                <a:solidFill>
                  <a:srgbClr val="000066"/>
                </a:solidFill>
                <a:latin typeface="Tahoma" pitchFamily="34" charset="0"/>
              </a:rPr>
              <a:t>Профессиональные компетенции должны опираться на </a:t>
            </a:r>
            <a:r>
              <a:rPr lang="ru-RU" sz="2800" dirty="0" err="1" smtClean="0">
                <a:solidFill>
                  <a:srgbClr val="000066"/>
                </a:solidFill>
                <a:latin typeface="Tahoma" pitchFamily="34" charset="0"/>
              </a:rPr>
              <a:t>профстандарты</a:t>
            </a:r>
            <a:r>
              <a:rPr lang="ru-RU" sz="2800" dirty="0" smtClean="0">
                <a:solidFill>
                  <a:srgbClr val="000066"/>
                </a:solidFill>
                <a:latin typeface="Tahoma" pitchFamily="34" charset="0"/>
              </a:rPr>
              <a:t>.</a:t>
            </a:r>
          </a:p>
          <a:p>
            <a:pPr lvl="0">
              <a:spcAft>
                <a:spcPts val="600"/>
              </a:spcAft>
              <a:tabLst>
                <a:tab pos="449263" algn="l"/>
                <a:tab pos="684213" algn="l"/>
              </a:tabLst>
            </a:pPr>
            <a:r>
              <a:rPr lang="ru-RU" sz="2800" dirty="0" smtClean="0">
                <a:solidFill>
                  <a:srgbClr val="000066"/>
                </a:solidFill>
                <a:latin typeface="Tahoma" pitchFamily="34" charset="0"/>
              </a:rPr>
              <a:t>ПС по менеджменту утверждены для ракетно-космической промышленности, авиастроения и др. отраслей, не связанных с АПК</a:t>
            </a:r>
          </a:p>
          <a:p>
            <a:pPr lvl="0">
              <a:spcAft>
                <a:spcPts val="600"/>
              </a:spcAft>
              <a:tabLst>
                <a:tab pos="449263" algn="l"/>
                <a:tab pos="684213" algn="l"/>
              </a:tabLst>
            </a:pPr>
            <a:r>
              <a:rPr lang="ru-RU" sz="2800" dirty="0" smtClean="0">
                <a:solidFill>
                  <a:srgbClr val="000066"/>
                </a:solidFill>
                <a:latin typeface="Tahoma" pitchFamily="34" charset="0"/>
              </a:rPr>
              <a:t>Авторы проекта ОПОП по профилю «Производственный менеджмент» предлагают самостоятельно сформулировать ПК на основе анализа имеющегося опыта</a:t>
            </a:r>
            <a:r>
              <a:rPr lang="ru-RU" sz="1600" dirty="0" smtClean="0">
                <a:solidFill>
                  <a:srgbClr val="000066"/>
                </a:solidFill>
                <a:latin typeface="Tahoma" pitchFamily="34" charset="0"/>
              </a:rPr>
              <a:t>  </a:t>
            </a:r>
            <a:endParaRPr lang="ru-RU" sz="1600" dirty="0">
              <a:solidFill>
                <a:srgbClr val="000066"/>
              </a:solidFill>
              <a:latin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91440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Предлагаемые </a:t>
            </a: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а</a:t>
            </a:r>
            <a:r>
              <a:rPr lang="ru-RU" sz="2800" b="1" dirty="0" smtClean="0">
                <a:solidFill>
                  <a:srgbClr val="000066"/>
                </a:solidFill>
                <a:effectLst/>
                <a:latin typeface="Tahoma" pitchFamily="34" charset="0"/>
              </a:rPr>
              <a:t>вторами проекта ОПОП профессиональные </a:t>
            </a: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компетенции</a:t>
            </a:r>
            <a:endParaRPr lang="ru-RU" sz="2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214282" y="1285860"/>
            <a:ext cx="914406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1.Тип задач профессиональной деятельности: </a:t>
            </a:r>
            <a:r>
              <a:rPr lang="ru-RU" sz="2400" b="1" u="sng" dirty="0" smtClean="0">
                <a:solidFill>
                  <a:srgbClr val="002060"/>
                </a:solidFill>
              </a:rPr>
              <a:t>информационно-аналитический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-Участие в проведении стратегического анализа и обосновании актуальных направлений развития предприятия АПК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-Анализ рисков для принятия управленческих решений в АПК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-Анализ конъюнктуры агропродовольственного рынка, тенденций развития отраслей АПК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-Сбор, обработка и анализ данных для решения управленческих задач в АПК, в т.ч. с использованием компьютерных технологий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-Анализ инвестиционных проектов в АПК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-Экономическая оценка финансово-хозяйственной деятельности предприятий АПК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57166"/>
            <a:ext cx="91440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Предлагаемые </a:t>
            </a: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а</a:t>
            </a:r>
            <a:r>
              <a:rPr lang="ru-RU" sz="2800" b="1" dirty="0" smtClean="0">
                <a:solidFill>
                  <a:srgbClr val="000066"/>
                </a:solidFill>
                <a:effectLst/>
                <a:latin typeface="Tahoma" pitchFamily="34" charset="0"/>
              </a:rPr>
              <a:t>вторами проекта ОПОП профессиональные </a:t>
            </a: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компетенции</a:t>
            </a:r>
            <a:endParaRPr lang="ru-RU" sz="2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214282" y="1214422"/>
            <a:ext cx="914406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2.Тип задач профессиональной деятельности: </a:t>
            </a:r>
            <a:r>
              <a:rPr lang="ru-RU" sz="2400" b="1" u="sng" dirty="0" smtClean="0">
                <a:solidFill>
                  <a:srgbClr val="002060"/>
                </a:solidFill>
              </a:rPr>
              <a:t>организационно-управленческий: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- прогнозирование и планирование в АПК, в том числе разработка оперативных планов работы первичных производственных коллективов и управление их деятельностью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 организация и управление производственными процессами на предприятиях АПК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 управление новациями и проектами в АПК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 контроль реализации бизнес-планов предприятия АПК, координация деятельности исполнителей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9144000" cy="64294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Предлагаемые </a:t>
            </a: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а</a:t>
            </a:r>
            <a:r>
              <a:rPr lang="ru-RU" sz="2800" b="1" dirty="0" smtClean="0">
                <a:solidFill>
                  <a:srgbClr val="000066"/>
                </a:solidFill>
                <a:effectLst/>
                <a:latin typeface="Tahoma" pitchFamily="34" charset="0"/>
              </a:rPr>
              <a:t>вторами проекта ОПОП профессиональные </a:t>
            </a:r>
            <a:r>
              <a:rPr lang="ru-RU" sz="2800" b="1" kern="1200" dirty="0" smtClean="0">
                <a:ln w="6350">
                  <a:noFill/>
                </a:ln>
                <a:solidFill>
                  <a:srgbClr val="00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компетенции</a:t>
            </a:r>
            <a:endParaRPr lang="ru-RU" sz="2800" b="1" kern="1200" dirty="0">
              <a:ln w="6350">
                <a:noFill/>
              </a:ln>
              <a:solidFill>
                <a:srgbClr val="00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214282" y="1214422"/>
            <a:ext cx="914406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Тип задач профессиональной деятельности: </a:t>
            </a:r>
            <a:r>
              <a:rPr lang="ru-RU" sz="2400" b="1" u="sng" dirty="0" smtClean="0">
                <a:solidFill>
                  <a:srgbClr val="002060"/>
                </a:solidFill>
              </a:rPr>
              <a:t>предпринимательский: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- Оценка экономических и социальных условий осуществления предпринимательской деятельности в АПК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- Подготовка организационных и распорядительных документов, необходимых для создания новых предпринимательских структур в АПК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F3182-2B9B-491C-86CF-345730D5869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еан">
  <a:themeElements>
    <a:clrScheme name="Океан 6">
      <a:dk1>
        <a:srgbClr val="000000"/>
      </a:dk1>
      <a:lt1>
        <a:srgbClr val="FFFFFF"/>
      </a:lt1>
      <a:dk2>
        <a:srgbClr val="006B80"/>
      </a:dk2>
      <a:lt2>
        <a:srgbClr val="C1CB75"/>
      </a:lt2>
      <a:accent1>
        <a:srgbClr val="6F8406"/>
      </a:accent1>
      <a:accent2>
        <a:srgbClr val="D9E288"/>
      </a:accent2>
      <a:accent3>
        <a:srgbClr val="AABAC0"/>
      </a:accent3>
      <a:accent4>
        <a:srgbClr val="DADADA"/>
      </a:accent4>
      <a:accent5>
        <a:srgbClr val="BBC2AA"/>
      </a:accent5>
      <a:accent6>
        <a:srgbClr val="C4CD7B"/>
      </a:accent6>
      <a:hlink>
        <a:srgbClr val="00CC00"/>
      </a:hlink>
      <a:folHlink>
        <a:srgbClr val="C0FF73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2_Апекс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9715</TotalTime>
  <Words>879</Words>
  <Application>Microsoft Office PowerPoint</Application>
  <PresentationFormat>Экран (4:3)</PresentationFormat>
  <Paragraphs>121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Океан</vt:lpstr>
      <vt:lpstr>2_Апекс</vt:lpstr>
      <vt:lpstr>Слайд 1</vt:lpstr>
      <vt:lpstr>Текущее состояние:</vt:lpstr>
      <vt:lpstr>Согласно проекту ФГОС бакалавр менеджмента должен обладать универсальными компетенциями:</vt:lpstr>
      <vt:lpstr>Согласно проекту ФГОС бакалавр менеджмента должен обладать общепрофессиональными компетенциями:</vt:lpstr>
      <vt:lpstr>Согласно проекту ФГОС бакалавр менеджмента должен обладать профессиональными компетенциями:</vt:lpstr>
      <vt:lpstr>В аграрных вузах России преобладает профиль «Производственный менеджмент»</vt:lpstr>
      <vt:lpstr>Предлагаемые авторами проекта ОПОП профессиональные компетенции</vt:lpstr>
      <vt:lpstr>Предлагаемые авторами проекта ОПОП профессиональные компетенции</vt:lpstr>
      <vt:lpstr>Предлагаемые авторами проекта ОПОП профессиональные компетенции</vt:lpstr>
      <vt:lpstr>Магистратура</vt:lpstr>
      <vt:lpstr>1.Тип задач: организационно-управленческая деятельность: </vt:lpstr>
      <vt:lpstr>2.Тип задач: предпринимательская:</vt:lpstr>
      <vt:lpstr>3.Тип задач: научно-исследовательская деятельность: </vt:lpstr>
      <vt:lpstr>4.Тип задач: педагогическая деятельность: </vt:lpstr>
      <vt:lpstr>В пк Не отражены некоторые важные вопросы</vt:lpstr>
      <vt:lpstr>Благодарю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Зарубежный опыт и перспективы развития органического сельского хозяйства в России</dc:title>
  <dc:creator>Компьютер</dc:creator>
  <cp:lastModifiedBy>1</cp:lastModifiedBy>
  <cp:revision>514</cp:revision>
  <dcterms:created xsi:type="dcterms:W3CDTF">2010-05-31T10:27:15Z</dcterms:created>
  <dcterms:modified xsi:type="dcterms:W3CDTF">2018-12-22T16:29:11Z</dcterms:modified>
</cp:coreProperties>
</file>