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79" r:id="rId4"/>
    <p:sldId id="258" r:id="rId5"/>
    <p:sldId id="296" r:id="rId6"/>
    <p:sldId id="259" r:id="rId7"/>
    <p:sldId id="262" r:id="rId8"/>
    <p:sldId id="288" r:id="rId9"/>
    <p:sldId id="287" r:id="rId10"/>
    <p:sldId id="286" r:id="rId11"/>
    <p:sldId id="285" r:id="rId12"/>
    <p:sldId id="282" r:id="rId13"/>
    <p:sldId id="283" r:id="rId14"/>
    <p:sldId id="289" r:id="rId15"/>
    <p:sldId id="295" r:id="rId16"/>
    <p:sldId id="281" r:id="rId17"/>
    <p:sldId id="293" r:id="rId18"/>
    <p:sldId id="294" r:id="rId19"/>
    <p:sldId id="292" r:id="rId20"/>
    <p:sldId id="291" r:id="rId21"/>
    <p:sldId id="290" r:id="rId22"/>
    <p:sldId id="261" r:id="rId23"/>
  </p:sldIdLst>
  <p:sldSz cx="12192000" cy="6858000"/>
  <p:notesSz cx="681355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33CCFF"/>
    <a:srgbClr val="00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84" autoAdjust="0"/>
  </p:normalViewPr>
  <p:slideViewPr>
    <p:cSldViewPr snapToGrid="0">
      <p:cViewPr>
        <p:scale>
          <a:sx n="66" d="100"/>
          <a:sy n="66" d="100"/>
        </p:scale>
        <p:origin x="-7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94F3CAD6-565C-41CC-B577-5A80D5737CD9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4793557-D48A-42B4-95EB-E1364ADB5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603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CAD6-565C-41CC-B577-5A80D5737CD9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3557-D48A-42B4-95EB-E1364ADB5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70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CAD6-565C-41CC-B577-5A80D5737CD9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3557-D48A-42B4-95EB-E1364ADB5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2178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CAD6-565C-41CC-B577-5A80D5737CD9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3557-D48A-42B4-95EB-E1364ADB5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40888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CAD6-565C-41CC-B577-5A80D5737CD9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3557-D48A-42B4-95EB-E1364ADB5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3929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CAD6-565C-41CC-B577-5A80D5737CD9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3557-D48A-42B4-95EB-E1364ADB5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0949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CAD6-565C-41CC-B577-5A80D5737CD9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3557-D48A-42B4-95EB-E1364ADB5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7383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CAD6-565C-41CC-B577-5A80D5737CD9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3557-D48A-42B4-95EB-E1364ADB5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5181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CAD6-565C-41CC-B577-5A80D5737CD9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3557-D48A-42B4-95EB-E1364ADB5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832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CAD6-565C-41CC-B577-5A80D5737CD9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3557-D48A-42B4-95EB-E1364ADB5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160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CAD6-565C-41CC-B577-5A80D5737CD9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3557-D48A-42B4-95EB-E1364ADB5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442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CAD6-565C-41CC-B577-5A80D5737CD9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3557-D48A-42B4-95EB-E1364ADB5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810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CAD6-565C-41CC-B577-5A80D5737CD9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3557-D48A-42B4-95EB-E1364ADB5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895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CAD6-565C-41CC-B577-5A80D5737CD9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3557-D48A-42B4-95EB-E1364ADB5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233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CAD6-565C-41CC-B577-5A80D5737CD9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3557-D48A-42B4-95EB-E1364ADB5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633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CAD6-565C-41CC-B577-5A80D5737CD9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3557-D48A-42B4-95EB-E1364ADB5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601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CAD6-565C-41CC-B577-5A80D5737CD9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3557-D48A-42B4-95EB-E1364ADB5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479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3CAD6-565C-41CC-B577-5A80D5737CD9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93557-D48A-42B4-95EB-E1364ADB5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935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15936" y="361441"/>
            <a:ext cx="94432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</a:rPr>
              <a:t>О формировании профессиональных компетенций на основе профессиональных стандартов при реализации образовательных программ подготовки бакалавров и магистров по направлениям «Экономика» и «Менеджмент» в аграрных вузах</a:t>
            </a:r>
            <a:endParaRPr lang="ru-RU" sz="36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4170" y="4333608"/>
            <a:ext cx="39495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старший методист Центра учебно-методического обеспечения подготовки кадров для АПК, </a:t>
            </a:r>
            <a:r>
              <a:rPr lang="ru-RU" sz="2000" b="1" i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д.э.н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Худякова Елена Викторовна</a:t>
            </a:r>
            <a:endParaRPr lang="ru-RU" sz="2000" b="1" i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476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ОПК-2. Способен осуществлять сбор, обработку и статистический анализ данных, необходимых для решения поставленных экономических задач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1413" y="2249488"/>
          <a:ext cx="9906000" cy="704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/>
                <a:gridCol w="49530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Индикаторы компетенций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Дисциплина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ОПК-2.1 - Основы теории вероятностей, математической статистики и эконометрики</a:t>
                      </a:r>
                      <a:endParaRPr lang="ru-RU" sz="18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-Статистика (либо математическая статистика, либо теория вероятностей и математическая статистика и т.п.) (не менее 6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-Эконометрика (не менее 6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.)</a:t>
                      </a:r>
                    </a:p>
                    <a:p>
                      <a:endParaRPr lang="ru-RU" sz="18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i="0">
                          <a:latin typeface="Times New Roman"/>
                          <a:ea typeface="Times New Roman"/>
                          <a:cs typeface="Times New Roman"/>
                        </a:rPr>
                        <a:t>ОПК-2.2 - работать с национальными и международными базами данных с целью поиска необходимой информации  об экономических явлениях и процессах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i="0">
                          <a:latin typeface="Times New Roman"/>
                          <a:ea typeface="Times New Roman"/>
                          <a:cs typeface="Times New Roman"/>
                        </a:rPr>
                        <a:t>     ОПК-2.3 - обрабатывать статистическую информацию и получать статистически обоснованные выводы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i="0">
                          <a:latin typeface="Times New Roman"/>
                          <a:ea typeface="Times New Roman"/>
                          <a:cs typeface="Times New Roman"/>
                        </a:rPr>
                        <a:t>     ОПК-2.4 - осуществлять наглядную визуализацию данных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i="0">
                          <a:latin typeface="Times New Roman"/>
                          <a:ea typeface="Times New Roman"/>
                          <a:cs typeface="Times New Roman"/>
                        </a:rPr>
                        <a:t>     ОПК-2.5 - анализировать и содержательно интерпретировать полученные результаты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i="0">
                          <a:latin typeface="Times New Roman"/>
                          <a:ea typeface="Times New Roman"/>
                          <a:cs typeface="Times New Roman"/>
                        </a:rPr>
                        <a:t>     ОПК-2.6 - проводить статистические тесты и строить доверительные интервалы, определять статистические свойства полученных оценок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i="0">
                          <a:latin typeface="Times New Roman"/>
                          <a:ea typeface="Times New Roman"/>
                          <a:cs typeface="Times New Roman"/>
                        </a:rPr>
                        <a:t>     ОПК-2.7 - на основе типовых методик и действующей нормативно-правовой базы рассчитывать экономические и социально-экономические показатели, характеризующие деятельность хозяйствующих субъектов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ОПК-3 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Способен анализировать и содержательно объяснять природу экономических процессов на микро и </a:t>
            </a:r>
            <a:r>
              <a:rPr lang="ru-RU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макроуровне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1413" y="2249488"/>
          <a:ext cx="99060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/>
                <a:gridCol w="49530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ОПК-3.1 - основные события мировой и отечественной экономической истории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Мировая история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ОПК-3.2 - основные текущие процессы, происходящие в мировой и отечественной экономике 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Российская экономика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Мировая экономика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ОПК-3.3 - анализировать и интерпретировать данные отечественной и зарубежной статистики о социально-экономических процессах и явлениях, выявлять тенденции изменения социально-экономических показателей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Статистика,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эконометрика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ОПК-3.4 - анализировать социально-значимые проблемы и процессы, происходящие в обществе, и прогнозировать возможное их развитие в будущем с применением изучаемых теоретических моделей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ОПК-3.5 - понимать движущие силы и закономерности исторического процесса; события и процессы экономической истории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История экономики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ОПК-3.1 - основные события мировой и отечественной экономической истории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Мировая история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ОПК -4 </a:t>
            </a:r>
            <a:r>
              <a:rPr lang="ru-RU" sz="2000" dirty="0" smtClean="0"/>
              <a:t>Способен предлагать экономически  и финансово обоснованные организационно - управленческие решения в профессиональной деятельности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1412" y="2249488"/>
          <a:ext cx="10593388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299"/>
                <a:gridCol w="233508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Индикаторы компетенций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Дисциплина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ОПК-4.1 - критически сопоставлять альтернативные варианты решения поставленных профессиональных задач, разрабатывать и обосновать способы их решения с учётом критериев экономической эффективности, оценки рисков и возможных социально-экономических последствий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Управление рисками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ОПК-4.2 - описывать проблемы и ситуации профессиональной деятельности, используя профессиональную терминологию экономической науки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Экономика предприятия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ОПК-4.3 - анализировать и интерпретировать финансовую, бухгалтерскую и иную информацию, содержащуюся в отчётности организаций и ведомств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Бухгалтерский учет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Финансы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Анализ финансово-экономической деятельности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ОПК-5 </a:t>
            </a:r>
            <a:r>
              <a:rPr lang="ru-RU" sz="2400" cap="none" dirty="0" smtClean="0"/>
              <a:t>Способен использовать современные информационные технологии и программные средства при решении профессиональных задач</a:t>
            </a:r>
            <a:endParaRPr lang="ru-RU" sz="2400" cap="none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14413" y="1995488"/>
          <a:ext cx="9906000" cy="3833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/>
                <a:gridCol w="4953000"/>
              </a:tblGrid>
              <a:tr h="25558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ОПК-5.1 - применять как минимум один из общих или специализированных пакетов прикладных программ (таких как MS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Excel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Eviews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Stata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SPSS,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др.), предназначенных для выполнения статистических процедур (обработка статистической информации, построение и проведение диагностики эконометрических моделей)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</a:p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Пакеты прикладных статистических программ (программирование)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779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ОПК-5.2 - использовать электронные библиотечные системы для поиска необходимой научной литературы и социально-экономической статистики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673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Обязательная часть учебного плана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1800" dirty="0" smtClean="0"/>
              <a:t>(Направление «Экономика» (</a:t>
            </a:r>
            <a:r>
              <a:rPr lang="ru-RU" sz="1800" dirty="0" err="1" smtClean="0"/>
              <a:t>бакалавриат</a:t>
            </a:r>
            <a:r>
              <a:rPr lang="ru-RU" sz="1800" dirty="0" smtClean="0"/>
              <a:t>))</a:t>
            </a:r>
            <a:br>
              <a:rPr lang="ru-RU" sz="1800" dirty="0" smtClean="0"/>
            </a:br>
            <a:r>
              <a:rPr lang="ru-RU" sz="1800" i="1" dirty="0" smtClean="0"/>
              <a:t>(источник – проект ПООП)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1412" y="1358900"/>
            <a:ext cx="9905999" cy="4648200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ru-RU" sz="4500" i="1" dirty="0" smtClean="0"/>
              <a:t>Математический анализ (либо основы математического анализа, математика для экономистов и т.п.)</a:t>
            </a:r>
            <a:endParaRPr lang="ru-RU" sz="4500" dirty="0" smtClean="0"/>
          </a:p>
          <a:p>
            <a:pPr lvl="0"/>
            <a:r>
              <a:rPr lang="ru-RU" sz="4500" i="1" dirty="0" smtClean="0"/>
              <a:t>Статистика (либо математическая статистика, либо теория вероятностей и математическая статистика и т.п.)</a:t>
            </a:r>
            <a:endParaRPr lang="ru-RU" sz="4500" dirty="0" smtClean="0"/>
          </a:p>
          <a:p>
            <a:pPr lvl="0"/>
            <a:r>
              <a:rPr lang="ru-RU" sz="4500" i="1" dirty="0" smtClean="0"/>
              <a:t>Микроэкономика (либо микроэкономическая теория и т.п.)</a:t>
            </a:r>
            <a:endParaRPr lang="ru-RU" sz="4500" dirty="0" smtClean="0"/>
          </a:p>
          <a:p>
            <a:pPr lvl="0"/>
            <a:r>
              <a:rPr lang="ru-RU" sz="4500" i="1" dirty="0" smtClean="0"/>
              <a:t>Макроэкономика (либо макроэкономическая теория и т.п.)</a:t>
            </a:r>
            <a:endParaRPr lang="ru-RU" sz="4500" dirty="0" smtClean="0"/>
          </a:p>
          <a:p>
            <a:pPr lvl="0"/>
            <a:r>
              <a:rPr lang="ru-RU" sz="4500" i="1" dirty="0" smtClean="0"/>
              <a:t>Эконометрика</a:t>
            </a:r>
          </a:p>
          <a:p>
            <a:pPr lvl="0"/>
            <a:r>
              <a:rPr lang="ru-RU" sz="4500" i="1" dirty="0" smtClean="0"/>
              <a:t>Философия</a:t>
            </a:r>
          </a:p>
          <a:p>
            <a:pPr lvl="0"/>
            <a:r>
              <a:rPr lang="ru-RU" sz="4500" i="1" dirty="0" smtClean="0"/>
              <a:t>История (</a:t>
            </a:r>
            <a:r>
              <a:rPr lang="ru-RU" sz="4500" i="1" dirty="0" err="1" smtClean="0"/>
              <a:t>история</a:t>
            </a:r>
            <a:r>
              <a:rPr lang="ru-RU" sz="4500" i="1" dirty="0" smtClean="0"/>
              <a:t> России и (или) </a:t>
            </a:r>
            <a:r>
              <a:rPr lang="ru-RU" sz="4500" i="1" dirty="0" err="1" smtClean="0"/>
              <a:t>всебщая</a:t>
            </a:r>
            <a:r>
              <a:rPr lang="ru-RU" sz="4500" i="1" dirty="0" smtClean="0"/>
              <a:t> история</a:t>
            </a:r>
          </a:p>
          <a:p>
            <a:pPr lvl="0"/>
            <a:r>
              <a:rPr lang="ru-RU" sz="4500" i="1" dirty="0" smtClean="0"/>
              <a:t>Иностранный язык</a:t>
            </a:r>
          </a:p>
          <a:p>
            <a:pPr lvl="0"/>
            <a:r>
              <a:rPr lang="ru-RU" sz="4500" i="1" dirty="0" smtClean="0"/>
              <a:t>Безопасность жизнедеятельности </a:t>
            </a:r>
            <a:r>
              <a:rPr lang="ru-RU" sz="4500" i="1" dirty="0" smtClean="0">
                <a:solidFill>
                  <a:srgbClr val="00B050"/>
                </a:solidFill>
              </a:rPr>
              <a:t>(и другие дисциплины)</a:t>
            </a:r>
          </a:p>
          <a:p>
            <a:pPr lvl="0">
              <a:buNone/>
            </a:pPr>
            <a:r>
              <a:rPr lang="ru-RU" sz="4500" i="1" dirty="0" smtClean="0">
                <a:solidFill>
                  <a:srgbClr val="FF0000"/>
                </a:solidFill>
              </a:rPr>
              <a:t>+ </a:t>
            </a:r>
          </a:p>
          <a:p>
            <a:pPr lvl="0">
              <a:buNone/>
            </a:pPr>
            <a:r>
              <a:rPr lang="ru-RU" sz="4500" i="1" dirty="0" smtClean="0">
                <a:solidFill>
                  <a:srgbClr val="FF0000"/>
                </a:solidFill>
              </a:rPr>
              <a:t>дисциплины, образуемые из обязательных профессиональных компетенций, указанных в ПООП (если они там указаны, их может и не быть)</a:t>
            </a:r>
            <a:endParaRPr lang="ru-RU" sz="45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4100" y="762000"/>
            <a:ext cx="9967911" cy="9525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Часть, формируемая участниками образовательных отношений   это ПК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rgbClr val="00B050"/>
                </a:solidFill>
              </a:rPr>
              <a:t>Формируются направленности (профили и программы</a:t>
            </a:r>
            <a:r>
              <a:rPr lang="ru-RU" sz="2000" dirty="0" smtClean="0">
                <a:solidFill>
                  <a:srgbClr val="00B050"/>
                </a:solidFill>
              </a:rPr>
              <a:t>)</a:t>
            </a: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Есть три варианта формирования ПК:</a:t>
            </a:r>
          </a:p>
          <a:p>
            <a:endParaRPr lang="ru-RU" dirty="0" smtClean="0"/>
          </a:p>
          <a:p>
            <a:r>
              <a:rPr lang="ru-RU" dirty="0" smtClean="0"/>
              <a:t>1. Из ПООП (5-7наименований).</a:t>
            </a:r>
          </a:p>
          <a:p>
            <a:r>
              <a:rPr lang="ru-RU" dirty="0" smtClean="0"/>
              <a:t>2. Из </a:t>
            </a:r>
            <a:r>
              <a:rPr lang="ru-RU" dirty="0" err="1" smtClean="0"/>
              <a:t>профстандартов</a:t>
            </a:r>
            <a:r>
              <a:rPr lang="ru-RU" dirty="0" smtClean="0"/>
              <a:t> (если они есть).</a:t>
            </a:r>
          </a:p>
          <a:p>
            <a:r>
              <a:rPr lang="ru-RU" dirty="0" smtClean="0"/>
              <a:t>3. Из анализа опыта ведущих предприятий (</a:t>
            </a:r>
            <a:r>
              <a:rPr lang="ru-RU" dirty="0" err="1" smtClean="0"/>
              <a:t>легитимизируются</a:t>
            </a:r>
            <a:r>
              <a:rPr lang="ru-RU" dirty="0" smtClean="0"/>
              <a:t> ФУМО)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700" y="0"/>
            <a:ext cx="11096624" cy="12827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dirty="0" smtClean="0"/>
              <a:t>рекомендуемые профессиональные компетенции (ПК)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cap="none" dirty="0" smtClean="0"/>
              <a:t>  </a:t>
            </a:r>
            <a:r>
              <a:rPr lang="ru-RU" sz="2400" cap="none" dirty="0" smtClean="0"/>
              <a:t>(направленность (профиль) «Аграрная экономика»)</a:t>
            </a:r>
            <a:br>
              <a:rPr lang="ru-RU" sz="2400" cap="none" dirty="0" smtClean="0"/>
            </a:br>
            <a:r>
              <a:rPr lang="ru-RU" sz="2400" cap="none" dirty="0" smtClean="0"/>
              <a:t>источник – ПООП «Экономика» (</a:t>
            </a:r>
            <a:r>
              <a:rPr lang="ru-RU" sz="2400" cap="none" dirty="0" err="1" smtClean="0"/>
              <a:t>бакалавриат</a:t>
            </a:r>
            <a:r>
              <a:rPr lang="ru-RU" sz="2400" cap="none" dirty="0" smtClean="0"/>
              <a:t>) 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98499" y="1284288"/>
          <a:ext cx="10793414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6707"/>
                <a:gridCol w="53967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Компетенция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Примерный список дисциплин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ПК-1. Способность анализировать текущие тенденции на мировом и отечественном сельскохозяйственном рынках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fontAlgn="base"/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-Агропродовольственные рынки и аграрная политика </a:t>
                      </a:r>
                    </a:p>
                    <a:p>
                      <a:pPr lvl="0" fontAlgn="base"/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-Мировая аграрная экономика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/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-Внешнеэкономическая деятельность сельскохозяйственных предприятий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ПК-2. Способность осуществлять анализ финансово-хозяйственной деятельности сельскохозяйственной организации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-Анализ и планирование финансово-хозяйственной деятельности сельскохозяйственного предприятия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ПК-3. Способность проводить оценку эффективности  и рисков ведения сельского хозяйства в конкретных экономических условиях на основе научных подходов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-Экономика сельского хозяйства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-Экономика природопользования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-Агроменеджмент и агробизнес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-Экономика и организация </a:t>
                      </a:r>
                      <a:r>
                        <a:rPr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сельскохозяйствен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ного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производства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4913" y="174018"/>
            <a:ext cx="9905998" cy="1134082"/>
          </a:xfrm>
        </p:spPr>
        <p:txBody>
          <a:bodyPr/>
          <a:lstStyle/>
          <a:p>
            <a:r>
              <a:rPr lang="ru-RU" sz="2400" dirty="0" smtClean="0"/>
              <a:t>Рекомендуемые ФГОС ВО 3++ профессиональные стандарты: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60400" y="1016000"/>
          <a:ext cx="1113790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8950"/>
                <a:gridCol w="55689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«Специалист по платежным системам»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«Бухгалтер» «Специалист по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микрофинансовым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операциям»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«Специалист рынка ценных бумаг»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«Страховой брокер»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«Специалист по внутреннему контролю  (внутренний контролер)» «Специалист казначейства банка»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«Специалист по финансовому консультированию»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«Специалист по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факторинговым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операциям»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«Внутренний аудитор» «Специалист по ипотечному кредитованию»,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«Специалист по страхованию» «Специалист по операциям на межбанковском рынке»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«Специалист по работе с просроченной задолженностью» </a:t>
                      </a:r>
                    </a:p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«Специалист по корпоративному кредитованию» «Специалист по кредитному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брокериджу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» «Специалист по управлению рисками»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«Специалист по потребительскому кредитованию»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«Специалист по работе с залогами»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«Специалист по финансовому мониторингу (в сфере противодействия легализации доходов, полученных преступным путем, и финансированию терроризма)»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«Специалист по внутреннему контролю  (внутренний контролер)»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«Специалист казначейства банка» «Специалист по финансовому консультированию»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«Специалист по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факторинговым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операциям» «Внутренний аудитор» «Специалист по ипотечному кредитованию»,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«Специалист по страхованию»  и т.д. (итого 34 </a:t>
                      </a:r>
                      <a:r>
                        <a:rPr lang="ru-RU" sz="18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профстандарта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Предлагается также опираться на следующие </a:t>
            </a:r>
            <a:r>
              <a:rPr lang="ru-RU" dirty="0" err="1" smtClean="0"/>
              <a:t>профстандарты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dirty="0" smtClean="0"/>
              <a:t>"Специалист планово-экономического сопровождения деятельности организации водоснабжения и водоотведения"</a:t>
            </a:r>
          </a:p>
          <a:p>
            <a:r>
              <a:rPr lang="ru-RU" sz="1600" b="1" dirty="0" smtClean="0"/>
              <a:t>«Инженер-экономист железнодорожного транспорта»</a:t>
            </a:r>
          </a:p>
          <a:p>
            <a:r>
              <a:rPr lang="ru-RU" sz="1600" b="1" dirty="0" smtClean="0"/>
              <a:t>Специалист в области планово-экономического обеспечения строительного производства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613" y="0"/>
            <a:ext cx="9905998" cy="10197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Профессиональные компетенции из проекта </a:t>
            </a:r>
            <a:r>
              <a:rPr lang="ru-RU" sz="2400" dirty="0" err="1" smtClean="0"/>
              <a:t>профстандарта</a:t>
            </a:r>
            <a:r>
              <a:rPr lang="ru-RU" sz="2400" dirty="0" smtClean="0"/>
              <a:t> «Экономист в с.-х. производстве»</a:t>
            </a:r>
            <a:br>
              <a:rPr lang="ru-RU" sz="2400" dirty="0" smtClean="0"/>
            </a:br>
            <a:r>
              <a:rPr lang="ru-RU" sz="2400" dirty="0" smtClean="0"/>
              <a:t>(</a:t>
            </a:r>
            <a:r>
              <a:rPr lang="ru-RU" sz="2000" dirty="0" smtClean="0"/>
              <a:t>прошли  профессионально-общественное обсуждение и могут быть утверждены протоколом заседания ФУМО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3700" y="1003300"/>
            <a:ext cx="11506200" cy="478790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Для направленности «Аграрная экономика»</a:t>
            </a:r>
          </a:p>
          <a:p>
            <a:pPr>
              <a:buNone/>
            </a:pPr>
            <a:r>
              <a:rPr lang="ru-RU" dirty="0" smtClean="0"/>
              <a:t>Для бакалавриата:</a:t>
            </a:r>
          </a:p>
          <a:p>
            <a:r>
              <a:rPr lang="ru-RU" sz="2100" dirty="0" smtClean="0"/>
              <a:t>Анализ результатов финансово-хозяйственной деятельности </a:t>
            </a:r>
            <a:r>
              <a:rPr lang="ru-RU" sz="2100" dirty="0" err="1" smtClean="0"/>
              <a:t>сельхозорганизации</a:t>
            </a:r>
            <a:r>
              <a:rPr lang="ru-RU" sz="2100" dirty="0" smtClean="0"/>
              <a:t> (СХО)</a:t>
            </a:r>
          </a:p>
          <a:p>
            <a:r>
              <a:rPr lang="ru-RU" sz="2100" dirty="0" smtClean="0"/>
              <a:t>Контроль операционной и финансовой деятельности СХО</a:t>
            </a:r>
          </a:p>
          <a:p>
            <a:r>
              <a:rPr lang="ru-RU" sz="2100" dirty="0" smtClean="0"/>
              <a:t>Организация, нормирование и оплата труда в СХО</a:t>
            </a:r>
          </a:p>
          <a:p>
            <a:r>
              <a:rPr lang="ru-RU" sz="2100" dirty="0" smtClean="0"/>
              <a:t>Планирование операционной и финансовой деятельности СХО</a:t>
            </a:r>
          </a:p>
          <a:p>
            <a:r>
              <a:rPr lang="ru-RU" sz="2100" dirty="0" smtClean="0"/>
              <a:t>Организация материально-технического обеспечения СХО  </a:t>
            </a:r>
          </a:p>
          <a:p>
            <a:r>
              <a:rPr lang="ru-RU" sz="2100" dirty="0" smtClean="0"/>
              <a:t>Организации сбыта сельскохозяйственной продукции</a:t>
            </a:r>
          </a:p>
          <a:p>
            <a:pPr>
              <a:buNone/>
            </a:pPr>
            <a:r>
              <a:rPr lang="ru-RU" dirty="0" smtClean="0"/>
              <a:t>Для магистратуры:</a:t>
            </a:r>
          </a:p>
          <a:p>
            <a:r>
              <a:rPr lang="ru-RU" sz="2100" dirty="0" smtClean="0"/>
              <a:t>Планово-экономическое обеспечение деятельности СХО</a:t>
            </a:r>
          </a:p>
          <a:p>
            <a:r>
              <a:rPr lang="ru-RU" sz="2100" dirty="0" smtClean="0"/>
              <a:t>Координация и контроль разработки документов, регламентирующих деятельность СХО</a:t>
            </a:r>
          </a:p>
          <a:p>
            <a:r>
              <a:rPr lang="ru-RU" sz="2100" dirty="0" smtClean="0"/>
              <a:t>Координация и руководство деятельностью планово-экономических подразделений СХО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2616" y="285171"/>
            <a:ext cx="877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Основы формирования учебных планов при подготовке бакалавров и магистров по ФГОС ВО 3++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6272" y="1501140"/>
            <a:ext cx="99499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Учебный план формируется на основе Федерального государственного образовательного стандарта, в котором учтены требования имеющихся профессиональных стандартов, и Примерной основной образовательной программы (ПООП).</a:t>
            </a:r>
          </a:p>
          <a:p>
            <a:pPr algn="just">
              <a:buFont typeface="Wingdings" pitchFamily="2" charset="2"/>
              <a:buChar char="ü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5">
                  <a:lumMod val="50000"/>
                </a:schemeClr>
              </a:buClr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8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Учебный план состоит из двух частей: </a:t>
            </a:r>
          </a:p>
          <a:p>
            <a:pPr marL="457200" indent="-457200" algn="just">
              <a:buClr>
                <a:schemeClr val="accent5">
                  <a:lumMod val="50000"/>
                </a:schemeClr>
              </a:buClr>
              <a:buAutoNum type="arabicParenR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обязательная часть</a:t>
            </a:r>
          </a:p>
          <a:p>
            <a:pPr marL="457200" indent="-457200" algn="just">
              <a:buClr>
                <a:schemeClr val="accent5">
                  <a:lumMod val="50000"/>
                </a:schemeClr>
              </a:buClr>
              <a:buAutoNum type="arabicParenR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часть, формируемая участниками образовательных отношений.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ü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К обязательной части относятся дисциплины (модули) и практики, обеспечивающие формирование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общепрофессиональных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компетенций, а также профессиональных компетенций, установленных ПООП в качестве обязательных.</a:t>
            </a: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ü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Объем обязательной части, без учета объема государственной итоговой  аттестации, должен составлять не менее 60 процентов общего объема программы.</a:t>
            </a:r>
          </a:p>
          <a:p>
            <a:pPr indent="449263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025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Направление «М</a:t>
            </a:r>
            <a:r>
              <a:rPr lang="ru-RU" cap="none" dirty="0" smtClean="0"/>
              <a:t>енеджмент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ОПК-1 Способен решать профессиональные задачи на основе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0868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Профессиональные компетенции (ПК)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dirty="0" smtClean="0"/>
              <a:t>Профессиональные стандарты, на которые ссылается ФГОС ВО 3++ (бакалавр менеджмента):</a:t>
            </a:r>
          </a:p>
          <a:p>
            <a:r>
              <a:rPr lang="ru-RU" sz="5600" dirty="0" smtClean="0"/>
              <a:t>«Специалист по продвижению и распространению продукции средств массовой информации» </a:t>
            </a:r>
          </a:p>
          <a:p>
            <a:r>
              <a:rPr lang="ru-RU" sz="5600" dirty="0" smtClean="0"/>
              <a:t>«Специалист по информационным ресурсам»</a:t>
            </a:r>
          </a:p>
          <a:p>
            <a:r>
              <a:rPr lang="ru-RU" sz="5600" dirty="0" smtClean="0"/>
              <a:t> «Менеджер по продажам информационно-коммуникационных систем»</a:t>
            </a:r>
          </a:p>
          <a:p>
            <a:r>
              <a:rPr lang="ru-RU" sz="5600" dirty="0" smtClean="0"/>
              <a:t> «Специалист по внутреннему контролю (внутренний контролер)» </a:t>
            </a:r>
          </a:p>
          <a:p>
            <a:r>
              <a:rPr lang="ru-RU" sz="5600" dirty="0" smtClean="0"/>
              <a:t>«Специалист по финансовому консультированию» </a:t>
            </a:r>
          </a:p>
          <a:p>
            <a:r>
              <a:rPr lang="ru-RU" sz="5600" dirty="0" smtClean="0"/>
              <a:t>«Внутренний аудитор»</a:t>
            </a:r>
          </a:p>
          <a:p>
            <a:r>
              <a:rPr lang="ru-RU" sz="5600" dirty="0" smtClean="0"/>
              <a:t> Специалист по управлению рисками» </a:t>
            </a:r>
          </a:p>
          <a:p>
            <a:r>
              <a:rPr lang="ru-RU" sz="5600" dirty="0" smtClean="0"/>
              <a:t>«Аудитор» </a:t>
            </a:r>
          </a:p>
          <a:p>
            <a:r>
              <a:rPr lang="ru-RU" sz="5600" dirty="0" smtClean="0"/>
              <a:t>«Эксперт в сфере закупок» «Специалист в сфере закупок» </a:t>
            </a:r>
          </a:p>
          <a:p>
            <a:r>
              <a:rPr lang="ru-RU" sz="5600" dirty="0" smtClean="0"/>
              <a:t>«Специалист по менеджменту космических продуктов, услуг и технологий»</a:t>
            </a:r>
          </a:p>
          <a:p>
            <a:r>
              <a:rPr lang="ru-RU" sz="5600" dirty="0" smtClean="0"/>
              <a:t> «Специалист по управлению проектами и программами в ракетно-космической промышленности» </a:t>
            </a:r>
          </a:p>
          <a:p>
            <a:r>
              <a:rPr lang="ru-RU" sz="5600" dirty="0" smtClean="0"/>
              <a:t>«Специалист по </a:t>
            </a:r>
            <a:r>
              <a:rPr lang="ru-RU" sz="5600" dirty="0" err="1" smtClean="0"/>
              <a:t>контроллингу</a:t>
            </a:r>
            <a:r>
              <a:rPr lang="ru-RU" sz="5600" dirty="0" smtClean="0"/>
              <a:t> машиностроительных организаций» </a:t>
            </a:r>
          </a:p>
          <a:p>
            <a:r>
              <a:rPr lang="ru-RU" sz="5600" dirty="0" smtClean="0"/>
              <a:t>«Специалист по управлению авиационными программами» </a:t>
            </a:r>
          </a:p>
          <a:p>
            <a:r>
              <a:rPr lang="ru-RU" sz="5600" dirty="0" smtClean="0"/>
              <a:t>«Специалист по управлению цепью поставок в авиастроении» </a:t>
            </a:r>
          </a:p>
          <a:p>
            <a:r>
              <a:rPr lang="ru-RU" sz="5600" dirty="0" smtClean="0"/>
              <a:t>«Специалист по управлению качеством в авиастроении»</a:t>
            </a:r>
          </a:p>
          <a:p>
            <a:r>
              <a:rPr lang="ru-RU" sz="5600" dirty="0" smtClean="0"/>
              <a:t> «Специалист по стратегическому и тактическому планированию и организации производства» </a:t>
            </a:r>
          </a:p>
          <a:p>
            <a:r>
              <a:rPr lang="ru-RU" sz="5600" dirty="0" smtClean="0"/>
              <a:t>«Специалист по логистике на транспорте» </a:t>
            </a:r>
          </a:p>
          <a:p>
            <a:r>
              <a:rPr lang="ru-RU" sz="5600" dirty="0" smtClean="0"/>
              <a:t>«Специалист по организации сетей поставок машиностроительных организаций» </a:t>
            </a:r>
          </a:p>
          <a:p>
            <a:r>
              <a:rPr lang="ru-RU" sz="5600" dirty="0" smtClean="0"/>
              <a:t>Специалист по логистике в сфере обращения с отходами»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99" y="2489199"/>
            <a:ext cx="7687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2533" y="5334000"/>
            <a:ext cx="8974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Федеральное УМО по сельскому, лесному и рыбному хозяйству</a:t>
            </a:r>
          </a:p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127550, г. Москва, ул.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Тимирязевская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58,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326</a:t>
            </a:r>
          </a:p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(499) 976-43-36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084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419100"/>
            <a:ext cx="3987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Учебный план (по ФГОС ВО  3++)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095500" y="1295401"/>
            <a:ext cx="39878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 algn="ctr">
              <a:buClr>
                <a:schemeClr val="accent5">
                  <a:lumMod val="50000"/>
                </a:schemeClr>
              </a:buClr>
              <a:buAutoNum type="arabi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обязательная часть</a:t>
            </a:r>
          </a:p>
          <a:p>
            <a:pPr marL="457200" indent="-457200" algn="ctr">
              <a:buClr>
                <a:schemeClr val="accent5">
                  <a:lumMod val="50000"/>
                </a:schemeClr>
              </a:buClr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не менее 30 %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общего объема программы)</a:t>
            </a:r>
          </a:p>
          <a:p>
            <a:pPr marL="457200" indent="-457200" algn="ctr">
              <a:buClr>
                <a:schemeClr val="accent5">
                  <a:lumMod val="50000"/>
                </a:schemeClr>
              </a:buClr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ctr">
              <a:buClr>
                <a:schemeClr val="accent5">
                  <a:lumMod val="50000"/>
                </a:schemeClr>
              </a:buClr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ctr">
              <a:buClr>
                <a:schemeClr val="accent5">
                  <a:lumMod val="50000"/>
                </a:schemeClr>
              </a:buClr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04000" y="1282701"/>
            <a:ext cx="4267200" cy="17235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2) часть, формируемая участниками образовательных отношений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(вариативная часть - профиль)</a:t>
            </a:r>
          </a:p>
          <a:p>
            <a:pPr algn="ctr"/>
            <a:r>
              <a:rPr lang="ru-RU" dirty="0" smtClean="0"/>
              <a:t>(</a:t>
            </a:r>
            <a:r>
              <a:rPr lang="ru-RU" sz="1600" b="1" dirty="0" smtClean="0">
                <a:solidFill>
                  <a:srgbClr val="00B050"/>
                </a:solidFill>
              </a:rPr>
              <a:t>не менее 54 </a:t>
            </a:r>
            <a:r>
              <a:rPr lang="ru-RU" sz="1600" b="1" dirty="0" err="1" smtClean="0">
                <a:solidFill>
                  <a:srgbClr val="00B050"/>
                </a:solidFill>
              </a:rPr>
              <a:t>з.е</a:t>
            </a:r>
            <a:r>
              <a:rPr lang="ru-RU" sz="1600" dirty="0" smtClean="0"/>
              <a:t>., но ее можно уменьшить за счет  сообразного увеличения обязательной части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Стрелка вверх 4"/>
          <p:cNvSpPr/>
          <p:nvPr/>
        </p:nvSpPr>
        <p:spPr>
          <a:xfrm rot="10800000">
            <a:off x="4495800" y="812800"/>
            <a:ext cx="685800" cy="457200"/>
          </a:xfrm>
          <a:prstGeom prst="upArrow">
            <a:avLst>
              <a:gd name="adj1" fmla="val 50000"/>
              <a:gd name="adj2" fmla="val 4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 rot="10800000">
            <a:off x="7251700" y="812800"/>
            <a:ext cx="685800" cy="457200"/>
          </a:xfrm>
          <a:prstGeom prst="upArrow">
            <a:avLst>
              <a:gd name="adj1" fmla="val 50000"/>
              <a:gd name="adj2" fmla="val 4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27200" y="3378200"/>
            <a:ext cx="44069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 algn="ctr">
              <a:buClr>
                <a:schemeClr val="accent5">
                  <a:lumMod val="50000"/>
                </a:schemeClr>
              </a:buClr>
              <a:buAutoNum type="arabicParenR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ctr">
              <a:buClr>
                <a:schemeClr val="accent5">
                  <a:lumMod val="50000"/>
                </a:schemeClr>
              </a:buClr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Дисциплины (модули) и практики, обеспечивающие формирование :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Общепрофессиональные компетенции (ОПК) (указаны во ФГОС);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Профессиональные компетенции (ПК) обязательные (из ПООП)</a:t>
            </a:r>
          </a:p>
          <a:p>
            <a:pPr marL="457200" indent="-457200" algn="just">
              <a:buClr>
                <a:schemeClr val="accent5">
                  <a:lumMod val="50000"/>
                </a:schemeClr>
              </a:buClr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64300" y="3416300"/>
            <a:ext cx="44069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 algn="ctr">
              <a:buClr>
                <a:schemeClr val="accent5">
                  <a:lumMod val="50000"/>
                </a:schemeClr>
              </a:buClr>
              <a:buAutoNum type="arabicParenR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>
              <a:buClr>
                <a:schemeClr val="accent5">
                  <a:lumMod val="50000"/>
                </a:schemeClr>
              </a:buClr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Дисциплины (модули) и практики, обеспечивающие формирование профессиональных компетенций </a:t>
            </a:r>
          </a:p>
          <a:p>
            <a:pPr algn="ctr">
              <a:buClr>
                <a:schemeClr val="accent5">
                  <a:lumMod val="50000"/>
                </a:schemeClr>
              </a:buClr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>
              <a:buClr>
                <a:schemeClr val="accent5">
                  <a:lumMod val="50000"/>
                </a:schemeClr>
              </a:buClr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(источник-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профстандарты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анализ опыта)</a:t>
            </a:r>
          </a:p>
          <a:p>
            <a:pPr algn="ctr">
              <a:buClr>
                <a:schemeClr val="accent5">
                  <a:lumMod val="50000"/>
                </a:schemeClr>
              </a:buClr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chemeClr val="accent5">
                  <a:lumMod val="50000"/>
                </a:schemeClr>
              </a:buClr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3810000" y="2933700"/>
            <a:ext cx="368300" cy="520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8445500" y="2946400"/>
            <a:ext cx="368300" cy="520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1397" y="532017"/>
            <a:ext cx="108065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и объем программы бакалавриата </a:t>
            </a:r>
          </a:p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(направление «Экономика»)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5669924"/>
              </p:ext>
            </p:extLst>
          </p:nvPr>
        </p:nvGraphicFramePr>
        <p:xfrm>
          <a:off x="814647" y="1367218"/>
          <a:ext cx="10656918" cy="37490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227811"/>
                <a:gridCol w="4876801"/>
                <a:gridCol w="3552306"/>
              </a:tblGrid>
              <a:tr h="101820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 программы</a:t>
                      </a:r>
                      <a:r>
                        <a:rPr lang="ru-RU" sz="24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бакалавриата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программы бакалавриата и ее блоков,</a:t>
                      </a:r>
                      <a:r>
                        <a:rPr lang="ru-RU" sz="24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з.е</a:t>
                      </a:r>
                      <a:r>
                        <a:rPr lang="ru-RU" sz="24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9604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Блок 1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Дисциплины (модули)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менее </a:t>
                      </a:r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9604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Блок 2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Практика 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менее </a:t>
                      </a:r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0491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Блок 3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Государственная итоговая аттестация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6-9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9604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программы бакалавриата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541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5298" y="0"/>
            <a:ext cx="10557101" cy="104502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Формирование и источники компетенций по ФГОС ВО 3++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35429" y="633030"/>
          <a:ext cx="1140823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4458"/>
                <a:gridCol w="8403772"/>
              </a:tblGrid>
              <a:tr h="647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Блоки дисциплин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Виды компетенций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ФГОС 3++</a:t>
                      </a:r>
                    </a:p>
                  </a:txBody>
                  <a:tcPr marL="68580" marR="68580" marT="0" marB="0" anchor="ctr"/>
                </a:tc>
              </a:tr>
              <a:tr h="2915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1.Обязательная часть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(≥30 % объема программы бакалавриата)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А) Общепрофессиональные (ОПК) (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едины для УГСН, указаны в ФГОС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Б) Профессиональные компетенции </a:t>
                      </a:r>
                      <a:r>
                        <a:rPr lang="ru-RU" sz="20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обязательные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те, которые указаны в ПООП, которую делает ФУМО. Оно делает их по предлагаемым им 5-6 профилям. В проекте ПООП «Экономика» для бакалавриата есть профиль «Аграрная </a:t>
                      </a:r>
                      <a:r>
                        <a:rPr lang="ru-RU" sz="20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экномика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В) Универсальные (УК) 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едины для всех направлений высшего образования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2267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Часть, формируемая участниками образовательных отношений (УОО)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А) Профессиональные компетенции </a:t>
                      </a:r>
                      <a:r>
                        <a:rPr lang="ru-RU" sz="20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рекомендуемые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берутся из ПООП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Б) </a:t>
                      </a:r>
                      <a:r>
                        <a:rPr lang="ru-RU" sz="2000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Профессиональные компетенции определяемые УОО</a:t>
                      </a:r>
                      <a:r>
                        <a:rPr lang="ru-RU" sz="20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(то есть, самой организацией) (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берутся (обобщаются ) из нескольких </a:t>
                      </a:r>
                      <a:r>
                        <a:rPr lang="ru-RU" sz="20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профстандартов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если они есть; если их нет, то обобщаются на основе анализа опыта</a:t>
                      </a:r>
                      <a:r>
                        <a:rPr lang="ru-RU" sz="20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В) Универсальные компетенции (УК)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5811" y="44532"/>
            <a:ext cx="926037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Универсальные компетенции </a:t>
            </a:r>
          </a:p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(общие для всего уровня бакалавриата РФ)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3956693"/>
              </p:ext>
            </p:extLst>
          </p:nvPr>
        </p:nvGraphicFramePr>
        <p:xfrm>
          <a:off x="232474" y="998209"/>
          <a:ext cx="11763213" cy="553277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291594"/>
                <a:gridCol w="3471619"/>
              </a:tblGrid>
              <a:tr h="41213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КОМПЕТЕНЦИИ</a:t>
                      </a: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ДИСЦИПЛИНЫ</a:t>
                      </a: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52247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УК-1.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Способен осуществлять поиск, критический анализ и синтез информации, применять системный подход для решения поставленных задач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Философия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52247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УК-2.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Способен определять круг задач в рамках поставленной цели и выбирать оптимальные способы их решения, исходя из действующих правовых норм, имеющихся ресурсов и ограничений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Правоведение 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52247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УК-3.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Способен осуществлять социальное взаимодействие и реализовывать свою роль в команде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Психология и деловое общение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52247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УК-4.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Способен осуществлять деловую коммуникацию в устной и письменной формах на государственном языке Российской Федерации и иностранном(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ых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языке(ах)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Иностранный язык, психология и деловое общение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52247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УК-5.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Способен воспринимать межкультурное разнообразие общества в социально-историческом, этическом и философском контекстах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Культурология,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философия, история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52247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УК-6.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Способен управлять своим временем, выстраивать и реализовывать траекторию саморазвития на основе принципов образования в течение всей жизни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Психология и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деловое общение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52247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УК-7.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Способен поддерживать должный уровень физической подготовленности для обеспечения полноценной социальной и профессиональной деятельности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Физическая культура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спорт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52247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УК-8.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Способен создавать и поддерживать безопасные условия жизнедеятельности, в том числе при возникновении чрезвычайных ситуаций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Безопасность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жизнедеятельности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0552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5799" y="91026"/>
            <a:ext cx="92603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Общепрофессиональные компетенции </a:t>
            </a:r>
          </a:p>
          <a:p>
            <a:pPr algn="ctr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(Направление «Экономика»)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7847509"/>
              </p:ext>
            </p:extLst>
          </p:nvPr>
        </p:nvGraphicFramePr>
        <p:xfrm>
          <a:off x="630049" y="1168900"/>
          <a:ext cx="11391253" cy="469752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068951"/>
                <a:gridCol w="7322302"/>
              </a:tblGrid>
              <a:tr h="55224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КОМПЕТЕНЦИИ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ДИСЦИПЛИНЫ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52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ОПК-1. Способен  применять знания (на промежуточном уровне) экономической теории при решении прикладных задач.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-Микроэкономика (либо микроэкономическая теория и т.п.)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-Макроэкономика (либо макроэкономическая теория и т.п.)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Математический анализ (либо основы математического анализа, математика для экономистов и т.п.) (не менее 12 </a:t>
                      </a:r>
                      <a:r>
                        <a:rPr lang="ru-RU" sz="200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20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20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Математические методы решения экономических задач Математическое моделирование</a:t>
                      </a:r>
                      <a:endParaRPr lang="ru-RU" sz="200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52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ОПК-2. Способен осуществлять сбор, обработку и статистический анализ данных, необходимых для решения поставленных экономических задач.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-Статистика (либо математическая статистика, либо теория вероятностей и математическая статистика и т.п.)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-Эконометрика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8360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66700" y="897466"/>
          <a:ext cx="11391253" cy="45415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068951"/>
                <a:gridCol w="7322302"/>
              </a:tblGrid>
              <a:tr h="552247"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ОПК-3.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Способен анализировать и содержательно объяснять природу экономических процессов на микро и </a:t>
                      </a:r>
                      <a:r>
                        <a:rPr lang="ru-RU" sz="20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макроуровне</a:t>
                      </a:r>
                      <a:endParaRPr lang="ru-RU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Российская экономика</a:t>
                      </a:r>
                    </a:p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Мировая экономика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52247"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ОПК-4.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Способен предлагать экономически  и финансово обоснованные организационно - управленческие решения в профессиональной деятельности</a:t>
                      </a:r>
                      <a:endParaRPr lang="ru-RU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Бухгалтерский учет</a:t>
                      </a:r>
                    </a:p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Анализ финансово-хозяйственной деятельности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52247"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ОПК-5.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Способен использовать современные информационные технологии и программные средства при решении профессиональных задач</a:t>
                      </a:r>
                      <a:endParaRPr lang="ru-RU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Информационные технологии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ОПК-1. Способен  применять знания (на промежуточном уровне) экономической теории при решении прикладных задач.</a:t>
            </a:r>
            <a:b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7913" y="1906588"/>
          <a:ext cx="9906000" cy="4328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/>
                <a:gridCol w="4953000"/>
              </a:tblGrid>
              <a:tr h="528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Индикаторы компетенций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Дисциплина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284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ОПК-1.1 - Основы микроэкономики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Микроэкономика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284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ОПК-1.2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Основы макроэкономики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Макроэкономика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162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ОПК-1.3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применять математический аппарат с использованием графического и/или алгебраического  метода определения локального экстремума для решения типовых экономических задач условной оптимизации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Математические методы решения экономических задач Математическое моделирование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81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ОПК-1.4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содержательно интерпретировать формальные выводы теоретических моделей  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985</TotalTime>
  <Words>2046</Words>
  <Application>Microsoft Office PowerPoint</Application>
  <PresentationFormat>Произвольный</PresentationFormat>
  <Paragraphs>251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Контур</vt:lpstr>
      <vt:lpstr>Слайд 1</vt:lpstr>
      <vt:lpstr>Слайд 2</vt:lpstr>
      <vt:lpstr>Слайд 3</vt:lpstr>
      <vt:lpstr>Слайд 4</vt:lpstr>
      <vt:lpstr>Формирование и источники компетенций по ФГОС ВО 3++</vt:lpstr>
      <vt:lpstr>Слайд 6</vt:lpstr>
      <vt:lpstr>Слайд 7</vt:lpstr>
      <vt:lpstr>Слайд 8</vt:lpstr>
      <vt:lpstr>ОПК-1. Способен  применять знания (на промежуточном уровне) экономической теории при решении прикладных задач. </vt:lpstr>
      <vt:lpstr>ОПК-2. Способен осуществлять сбор, обработку и статистический анализ данных, необходимых для решения поставленных экономических задач</vt:lpstr>
      <vt:lpstr>ОПК-3 Способен анализировать и содержательно объяснять природу экономических процессов на микро и макроуровне </vt:lpstr>
      <vt:lpstr>ОПК -4 Способен предлагать экономически  и финансово обоснованные организационно - управленческие решения в профессиональной деятельности </vt:lpstr>
      <vt:lpstr>ОПК-5 Способен использовать современные информационные технологии и программные средства при решении профессиональных задач</vt:lpstr>
      <vt:lpstr>Обязательная часть учебного плана (Направление «Экономика» (бакалавриат)) (источник – проект ПООП) </vt:lpstr>
      <vt:lpstr>Часть, формируемая участниками образовательных отношений   это ПК  Формируются направленности (профили и программы)</vt:lpstr>
      <vt:lpstr> рекомендуемые профессиональные компетенции (ПК)   (направленность (профиль) «Аграрная экономика») источник – ПООП «Экономика» (бакалавриат) </vt:lpstr>
      <vt:lpstr>Рекомендуемые ФГОС ВО 3++ профессиональные стандарты:</vt:lpstr>
      <vt:lpstr>Предлагается также опираться на следующие профстандарты</vt:lpstr>
      <vt:lpstr>Профессиональные компетенции из проекта профстандарта «Экономист в с.-х. производстве» (прошли  профессионально-общественное обсуждение и могут быть утверждены протоколом заседания ФУМО</vt:lpstr>
      <vt:lpstr>Направление «Менеджмент»</vt:lpstr>
      <vt:lpstr>Профессиональные компетенции (ПК)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Yana Chistova</dc:creator>
  <cp:lastModifiedBy>1</cp:lastModifiedBy>
  <cp:revision>125</cp:revision>
  <dcterms:created xsi:type="dcterms:W3CDTF">2017-12-22T11:34:06Z</dcterms:created>
  <dcterms:modified xsi:type="dcterms:W3CDTF">2018-12-22T16:39:18Z</dcterms:modified>
</cp:coreProperties>
</file>