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8" r:id="rId3"/>
    <p:sldId id="265" r:id="rId4"/>
    <p:sldId id="259" r:id="rId5"/>
    <p:sldId id="269" r:id="rId6"/>
    <p:sldId id="268" r:id="rId7"/>
    <p:sldId id="267" r:id="rId8"/>
    <p:sldId id="271" r:id="rId9"/>
    <p:sldId id="272" r:id="rId10"/>
    <p:sldId id="263" r:id="rId11"/>
    <p:sldId id="260" r:id="rId12"/>
    <p:sldId id="264" r:id="rId13"/>
    <p:sldId id="274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8768"/>
    <a:srgbClr val="F4EF84"/>
    <a:srgbClr val="345E48"/>
  </p:clrMru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17" autoAdjust="0"/>
  </p:normalViewPr>
  <p:slideViewPr>
    <p:cSldViewPr>
      <p:cViewPr>
        <p:scale>
          <a:sx n="40" d="100"/>
          <a:sy n="40" d="100"/>
        </p:scale>
        <p:origin x="-217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C3236-6F84-4119-84C7-3AC2BFEE20CF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04D7B-7494-4F15-A1D2-D872DDD87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4D7B-7494-4F15-A1D2-D872DDD87E9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5987-F5DA-4C9E-8B81-A2E1FD0C6C5E}" type="datetimeFigureOut">
              <a:rPr lang="ru-RU" smtClean="0"/>
              <a:pPr/>
              <a:t>22.12.2018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FC29-93F4-49E8-9F57-12F0EF95B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08912" cy="172720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Дисциплины и компетенции направленности (профиля) «Маркетинг» направления «Менеджмент» в учебных планах ФГОС ВО 3++ в аграрных вузах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4500570"/>
            <a:ext cx="5640720" cy="1843636"/>
          </a:xfrm>
        </p:spPr>
        <p:txBody>
          <a:bodyPr>
            <a:noAutofit/>
          </a:bodyPr>
          <a:lstStyle/>
          <a:p>
            <a:pPr algn="r"/>
            <a:r>
              <a:rPr lang="ru-RU" sz="1900" b="1" dirty="0" smtClean="0">
                <a:solidFill>
                  <a:srgbClr val="345E48"/>
                </a:solidFill>
              </a:rPr>
              <a:t>Надежда Суркова (Акканина),</a:t>
            </a:r>
          </a:p>
          <a:p>
            <a:pPr algn="r"/>
            <a:r>
              <a:rPr lang="ru-RU" sz="1900" dirty="0" err="1" smtClean="0">
                <a:solidFill>
                  <a:srgbClr val="345E48"/>
                </a:solidFill>
              </a:rPr>
              <a:t>к.э.н</a:t>
            </a:r>
            <a:r>
              <a:rPr lang="ru-RU" sz="1900" dirty="0" smtClean="0">
                <a:solidFill>
                  <a:srgbClr val="345E48"/>
                </a:solidFill>
              </a:rPr>
              <a:t>, доцент, зав.кафедрой маркетинга, </a:t>
            </a:r>
          </a:p>
          <a:p>
            <a:pPr algn="r"/>
            <a:r>
              <a:rPr lang="ru-RU" sz="1900" dirty="0" smtClean="0">
                <a:solidFill>
                  <a:srgbClr val="345E48"/>
                </a:solidFill>
              </a:rPr>
              <a:t>Институт экономики и управления АПК,</a:t>
            </a:r>
          </a:p>
          <a:p>
            <a:pPr algn="r"/>
            <a:r>
              <a:rPr lang="ru-RU" sz="1900" dirty="0" smtClean="0">
                <a:solidFill>
                  <a:srgbClr val="345E48"/>
                </a:solidFill>
              </a:rPr>
              <a:t>РГАУ – МСХА имени К.А. Тимирязева, </a:t>
            </a:r>
          </a:p>
          <a:p>
            <a:pPr algn="r"/>
            <a:r>
              <a:rPr lang="ru-RU" sz="1900" dirty="0" smtClean="0">
                <a:solidFill>
                  <a:srgbClr val="345E48"/>
                </a:solidFill>
              </a:rPr>
              <a:t>член комитета по маркетингу МАОФЭО  </a:t>
            </a:r>
            <a:endParaRPr lang="ru-RU" sz="1900" dirty="0" smtClean="0"/>
          </a:p>
          <a:p>
            <a:pPr algn="r"/>
            <a:r>
              <a:rPr lang="ru-RU" sz="1900" b="1" dirty="0" smtClean="0">
                <a:solidFill>
                  <a:srgbClr val="345E48"/>
                </a:solidFill>
              </a:rPr>
              <a:t>  </a:t>
            </a:r>
            <a:endParaRPr lang="ru-RU" sz="1900" b="1" dirty="0"/>
          </a:p>
        </p:txBody>
      </p:sp>
      <p:grpSp>
        <p:nvGrpSpPr>
          <p:cNvPr id="10" name="Группа 20"/>
          <p:cNvGrpSpPr/>
          <p:nvPr/>
        </p:nvGrpSpPr>
        <p:grpSpPr>
          <a:xfrm>
            <a:off x="-36511" y="-27384"/>
            <a:ext cx="9217023" cy="1440160"/>
            <a:chOff x="-36511" y="-27384"/>
            <a:chExt cx="9217023" cy="14401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260648"/>
              <a:ext cx="8820472" cy="288032"/>
            </a:xfrm>
            <a:prstGeom prst="rect">
              <a:avLst/>
            </a:prstGeom>
            <a:solidFill>
              <a:srgbClr val="4B8768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50" y="548680"/>
              <a:ext cx="8457082" cy="288032"/>
            </a:xfrm>
            <a:prstGeom prst="rect">
              <a:avLst/>
            </a:prstGeom>
            <a:solidFill>
              <a:srgbClr val="4B8768">
                <a:alpha val="75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836712"/>
              <a:ext cx="8100393" cy="288032"/>
            </a:xfrm>
            <a:prstGeom prst="rect">
              <a:avLst/>
            </a:prstGeom>
            <a:solidFill>
              <a:srgbClr val="4B8768">
                <a:alpha val="50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6511" y="1124744"/>
              <a:ext cx="7776863" cy="288032"/>
            </a:xfrm>
            <a:prstGeom prst="rect">
              <a:avLst/>
            </a:prstGeom>
            <a:solidFill>
              <a:srgbClr val="4B8768">
                <a:alpha val="25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0" y="-27384"/>
              <a:ext cx="9180512" cy="288032"/>
            </a:xfrm>
            <a:prstGeom prst="rect">
              <a:avLst/>
            </a:prstGeom>
            <a:solidFill>
              <a:srgbClr val="345E48">
                <a:alpha val="87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 descr="Academia-Logo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544" y="40957"/>
              <a:ext cx="1297112" cy="12999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Профессиональные компетенции направленности «Маркетинг»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071810"/>
            <a:ext cx="192882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ПК-1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2857496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Способен осуществлять сбор, обработку и анализ маркетинговой информации для обеспечения управленческих решений в области маркетинга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000636"/>
            <a:ext cx="192882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ПК-2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4758649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Способен разрабатывать обоснованные предложения по повышению эффективности использования инструментов комплекса маркетинга 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 основании Профессионального стандарта </a:t>
            </a:r>
          </a:p>
          <a:p>
            <a:pPr algn="ctr"/>
            <a:r>
              <a:rPr lang="ru-RU" sz="2800" dirty="0" smtClean="0"/>
              <a:t>08.035 «</a:t>
            </a:r>
            <a:r>
              <a:rPr lang="ru-RU" sz="2800" dirty="0" err="1" smtClean="0"/>
              <a:t>Маркетолог</a:t>
            </a:r>
            <a:r>
              <a:rPr lang="ru-RU" sz="2800" dirty="0" smtClean="0"/>
              <a:t>»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8572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Вариант 2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Пример индикаторов достижения профессиональных компетенций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7"/>
          <a:ext cx="8858280" cy="58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143272"/>
                <a:gridCol w="3571868"/>
              </a:tblGrid>
              <a:tr h="447882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ПК-1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знать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уметь</a:t>
                      </a:r>
                      <a:endParaRPr lang="ru-RU" sz="2400" b="1" dirty="0"/>
                    </a:p>
                  </a:txBody>
                  <a:tcPr/>
                </a:tc>
              </a:tr>
              <a:tr h="157636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Способен осуществлять сбор, обработку и анализ маркетинговой информации для обеспечения управленческих решений в области маркетинга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Методы проведения маркетингового исследования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Составлять точное техническое задание для</a:t>
                      </a:r>
                      <a:r>
                        <a:rPr lang="ru-RU" sz="1800" baseline="0" dirty="0" smtClean="0"/>
                        <a:t> выполнения маркетингового исследования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8957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Основные принципы системного анализа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Подготавливать комплексный план проведения маркетингового исследования</a:t>
                      </a:r>
                      <a:endParaRPr lang="ru-RU" sz="1800" dirty="0"/>
                    </a:p>
                  </a:txBody>
                  <a:tcPr/>
                </a:tc>
              </a:tr>
              <a:tr h="11644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Особенности и закономерности формирования конъюнктуры рынков товаров</a:t>
                      </a:r>
                      <a:r>
                        <a:rPr lang="ru-RU" sz="1800" baseline="0" dirty="0" smtClean="0"/>
                        <a:t> и услуг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Анализировать текущую</a:t>
                      </a:r>
                      <a:r>
                        <a:rPr lang="ru-RU" sz="1800" baseline="0" dirty="0" smtClean="0"/>
                        <a:t> рыночную конъюнктуру</a:t>
                      </a:r>
                      <a:endParaRPr lang="ru-RU" sz="1800" dirty="0"/>
                    </a:p>
                  </a:txBody>
                  <a:tcPr/>
                </a:tc>
              </a:tr>
              <a:tr h="17019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Нормативные и правовые акты, регулирующие маркетинговую деятельность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Применять методы сбора, средства хранения и обработки маркетинговой</a:t>
                      </a:r>
                      <a:r>
                        <a:rPr lang="ru-RU" sz="1800" baseline="0" dirty="0" smtClean="0"/>
                        <a:t> информации для проведения маркетинговых исследований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bg1"/>
                </a:solidFill>
              </a:rPr>
              <a:t>Пример индикаторов достижения профессиональных компетенций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395182"/>
          <a:ext cx="8858280" cy="5105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786082"/>
                <a:gridCol w="3929058"/>
              </a:tblGrid>
              <a:tr h="43114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ПК-2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знать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уметь</a:t>
                      </a:r>
                      <a:endParaRPr lang="ru-RU" sz="2400" b="1" dirty="0"/>
                    </a:p>
                  </a:txBody>
                  <a:tcPr/>
                </a:tc>
              </a:tr>
              <a:tr h="1722372">
                <a:tc rowSpan="3">
                  <a:txBody>
                    <a:bodyPr/>
                    <a:lstStyle/>
                    <a:p>
                      <a:pPr lvl="0"/>
                      <a:r>
                        <a:rPr lang="ru-RU" sz="2000" b="1" dirty="0" smtClean="0"/>
                        <a:t>Способен разрабатывать обоснованные предложения по повышению эффективности использования инструментов комплекса маркетинга 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Основные методы прогнозирования конъюнктуры различных</a:t>
                      </a:r>
                      <a:r>
                        <a:rPr lang="ru-RU" sz="1800" baseline="0" dirty="0" smtClean="0"/>
                        <a:t> рынков товаров и услуг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Применять методы прогнозирования </a:t>
                      </a:r>
                      <a:r>
                        <a:rPr lang="ru-RU" sz="1800" baseline="0" dirty="0" smtClean="0"/>
                        <a:t>для обоснования плана решений в области сбыта продукции организации </a:t>
                      </a:r>
                      <a:endParaRPr lang="ru-RU" sz="1800" dirty="0"/>
                    </a:p>
                  </a:txBody>
                  <a:tcPr/>
                </a:tc>
              </a:tr>
              <a:tr h="8901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Психологические особенности поведения людей разных возрастов </a:t>
                      </a:r>
                      <a:r>
                        <a:rPr lang="ru-RU" sz="1800" baseline="0" dirty="0" smtClean="0"/>
                        <a:t> в различных рыночных ситуациях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Проводить</a:t>
                      </a:r>
                      <a:r>
                        <a:rPr lang="ru-RU" sz="1800" baseline="0" dirty="0" smtClean="0"/>
                        <a:t> сегментацию рынков  и определять целевые сегменты </a:t>
                      </a:r>
                      <a:endParaRPr lang="ru-RU" sz="1800" dirty="0"/>
                    </a:p>
                  </a:txBody>
                  <a:tcPr/>
                </a:tc>
              </a:tr>
              <a:tr h="8901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Методы управления комплексом маркетинга организации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Формировать предложения по совершенствованию товарной, ценовой, распределительной, коммуникационной политике организации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1115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Проблемы: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829196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Чем больше профилей (= количество ОПОП), тем больше объем работы, документов, методических материалов, ответственности и т.д.</a:t>
            </a:r>
          </a:p>
          <a:p>
            <a:endParaRPr lang="ru-RU" sz="2400" dirty="0" smtClean="0"/>
          </a:p>
          <a:p>
            <a:r>
              <a:rPr lang="ru-RU" sz="2400" dirty="0" smtClean="0"/>
              <a:t> Профилированные ОПОП лучше «продаются» (наличие профилей дифференцирует предложение)</a:t>
            </a:r>
          </a:p>
          <a:p>
            <a:endParaRPr lang="ru-RU" sz="2400" dirty="0" smtClean="0"/>
          </a:p>
          <a:p>
            <a:r>
              <a:rPr lang="ru-RU" sz="2400" dirty="0" smtClean="0"/>
              <a:t>Профили в «непрофильных» для аграрных вузов направлениях требуют верификации соответствия направления подготовки и сфер(</a:t>
            </a:r>
            <a:r>
              <a:rPr lang="ru-RU" sz="2400" dirty="0" err="1" smtClean="0"/>
              <a:t>ы</a:t>
            </a:r>
            <a:r>
              <a:rPr lang="ru-RU" sz="2400" dirty="0" smtClean="0"/>
              <a:t>) профессиональной деятельности выпускников </a:t>
            </a:r>
          </a:p>
          <a:p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Возможные решения: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l="8333" t="7291" r="8333" b="8333"/>
          <a:stretch>
            <a:fillRect/>
          </a:stretch>
        </p:blipFill>
        <p:spPr bwMode="auto">
          <a:xfrm>
            <a:off x="0" y="1071522"/>
            <a:ext cx="914400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Возможные решения: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8333" t="8333" r="10286" b="4166"/>
          <a:stretch>
            <a:fillRect/>
          </a:stretch>
        </p:blipFill>
        <p:spPr bwMode="auto">
          <a:xfrm>
            <a:off x="71406" y="857232"/>
            <a:ext cx="89297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1"/>
                </a:solidFill>
              </a:rPr>
              <a:t>Возможные решения: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4829196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Выйти с инициативой разработки профессионального стандарта,  который можно было бы наполнить трудовыми функциями, обеспечивающими организацию и управление хозяйственной деятельностью  экономического субъекта в сельской местности  (например, «Предприниматель в сельском хозяйстве»,  «Фермер»)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Область профессиональной деятельности: 13. Сельское хозяйство </a:t>
            </a:r>
            <a:endParaRPr lang="ru-RU" sz="20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Условия и ограничения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16145" t="31250" r="13541" b="3125"/>
          <a:stretch>
            <a:fillRect/>
          </a:stretch>
        </p:blipFill>
        <p:spPr bwMode="auto">
          <a:xfrm>
            <a:off x="714348" y="2059772"/>
            <a:ext cx="7858180" cy="458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1395699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Сопряжение ФГОС и ПООП с Профессиональными стандартами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Условия и ограничения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14844" t="32292" r="13541" b="6250"/>
          <a:stretch>
            <a:fillRect/>
          </a:stretch>
        </p:blipFill>
        <p:spPr bwMode="auto">
          <a:xfrm>
            <a:off x="714348" y="2214554"/>
            <a:ext cx="785818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1395699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Сопряжение ФГОС и ПООП с Профессиональными стандартами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Условия и ограничения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600201"/>
            <a:ext cx="8643998" cy="4972071"/>
          </a:xfrm>
        </p:spPr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п. 1.11 </a:t>
            </a:r>
            <a:r>
              <a:rPr lang="ru-RU" sz="2000" dirty="0" smtClean="0"/>
              <a:t>устанавливает области профессиональной деятельности (по Реестру Минтруда), а также содержит уточнение, что </a:t>
            </a:r>
            <a:r>
              <a:rPr lang="ru-RU" sz="2000" i="1" dirty="0" smtClean="0"/>
              <a:t>«…выпускники могут осуществлять свою деятельность в других областях профессиональной деятельности… при условии соответствия уровня их образования и полученных компетенций требованиям к квалификации работника»;</a:t>
            </a:r>
          </a:p>
          <a:p>
            <a:endParaRPr lang="ru-RU" sz="2000" i="1" dirty="0" smtClean="0"/>
          </a:p>
          <a:p>
            <a:r>
              <a:rPr lang="ru-RU" sz="2000" b="1" dirty="0" smtClean="0"/>
              <a:t>п. 3.5</a:t>
            </a:r>
            <a:r>
              <a:rPr lang="ru-RU" sz="2000" dirty="0" smtClean="0"/>
              <a:t> устанавливает,  что Организация:</a:t>
            </a:r>
          </a:p>
          <a:p>
            <a:pPr>
              <a:buFontTx/>
              <a:buChar char="-"/>
            </a:pPr>
            <a:r>
              <a:rPr lang="ru-RU" sz="1900" i="1" dirty="0" smtClean="0"/>
              <a:t>включает в программу все обязательные ПК (при наличии),</a:t>
            </a:r>
          </a:p>
          <a:p>
            <a:pPr>
              <a:buFontTx/>
              <a:buChar char="-"/>
            </a:pPr>
            <a:r>
              <a:rPr lang="ru-RU" sz="1900" i="1" dirty="0" smtClean="0"/>
              <a:t>вправе включить одну или несколько рекомендуемых (в ПООП) ПК,</a:t>
            </a:r>
          </a:p>
          <a:p>
            <a:pPr>
              <a:buFontTx/>
              <a:buChar char="-"/>
            </a:pPr>
            <a:r>
              <a:rPr lang="ru-RU" sz="1900" i="1" dirty="0" smtClean="0"/>
              <a:t>включает определяемые самостоятельно одну или несколько ПК, исходя из направленности (профиля) программы </a:t>
            </a:r>
            <a:r>
              <a:rPr lang="ru-RU" sz="1900" i="1" dirty="0" err="1" smtClean="0"/>
              <a:t>бакалавриата</a:t>
            </a:r>
            <a:r>
              <a:rPr lang="ru-RU" sz="1900" i="1" dirty="0" smtClean="0"/>
              <a:t>, на основе профессиональных стандартов и/или на основе анализа требований рынка труда </a:t>
            </a:r>
          </a:p>
          <a:p>
            <a:pPr>
              <a:buFontTx/>
              <a:buChar char="-"/>
            </a:pPr>
            <a:r>
              <a:rPr lang="ru-RU" sz="1900" i="1" dirty="0" smtClean="0"/>
              <a:t>при определении ПК берет ПС из указанных в Приложении к ФГОС или иных ПС из реестра Минтруда</a:t>
            </a:r>
          </a:p>
          <a:p>
            <a:pPr>
              <a:buFontTx/>
              <a:buChar char="-"/>
            </a:pPr>
            <a:r>
              <a:rPr lang="ru-RU" sz="1900" i="1" dirty="0" smtClean="0"/>
              <a:t>из ПС выделяет одну или несколько ОТФ для соответствующего уровня квалификации. ОТФ может быть выделена полностью или частично;</a:t>
            </a:r>
          </a:p>
          <a:p>
            <a:pPr>
              <a:buNone/>
            </a:pPr>
            <a:endParaRPr lang="ru-RU" sz="1900" i="1" dirty="0" smtClean="0"/>
          </a:p>
          <a:p>
            <a:r>
              <a:rPr lang="ru-RU" sz="2100" b="1" dirty="0" smtClean="0"/>
              <a:t>п. 3.6 совокупность компетенций </a:t>
            </a:r>
            <a:r>
              <a:rPr lang="ru-RU" sz="2100" dirty="0" smtClean="0"/>
              <a:t>должна обеспечить </a:t>
            </a:r>
            <a:r>
              <a:rPr lang="ru-RU" sz="2100" b="1" dirty="0" smtClean="0"/>
              <a:t>способность осуществлять профессиональную деятельность не менее, чем в одной области </a:t>
            </a:r>
            <a:r>
              <a:rPr lang="ru-RU" sz="2100" dirty="0" smtClean="0"/>
              <a:t>(сфере) (п.1.11) и </a:t>
            </a:r>
            <a:r>
              <a:rPr lang="ru-RU" sz="2100" b="1" dirty="0" smtClean="0"/>
              <a:t>решать задачи </a:t>
            </a:r>
            <a:r>
              <a:rPr lang="ru-RU" sz="2100" dirty="0" smtClean="0"/>
              <a:t>профессиональной деятельности не </a:t>
            </a:r>
            <a:r>
              <a:rPr lang="ru-RU" sz="2100" b="1" dirty="0" smtClean="0"/>
              <a:t>менее, чем одного типа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78579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 ФГОС ВО 3++ </a:t>
            </a:r>
            <a:r>
              <a:rPr lang="ru-RU" sz="3200" dirty="0" smtClean="0"/>
              <a:t>38.03.02  Менеджмент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Условия и ограничения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85786" y="2643182"/>
            <a:ext cx="8143932" cy="3929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01 Образование и наука</a:t>
            </a:r>
          </a:p>
          <a:p>
            <a:r>
              <a:rPr lang="ru-RU" sz="2400" dirty="0" smtClean="0"/>
              <a:t>06. Связь, информационные и коммуникационные технологии</a:t>
            </a:r>
          </a:p>
          <a:p>
            <a:r>
              <a:rPr lang="ru-RU" sz="2400" dirty="0" smtClean="0"/>
              <a:t>08. Финансы и экономика</a:t>
            </a:r>
          </a:p>
          <a:p>
            <a:r>
              <a:rPr lang="ru-RU" sz="2400" dirty="0" smtClean="0"/>
              <a:t>25. Ракетно-космическая промышленность</a:t>
            </a:r>
          </a:p>
          <a:p>
            <a:r>
              <a:rPr lang="ru-RU" sz="2400" dirty="0" smtClean="0"/>
              <a:t>28. Производство машин и оборудования</a:t>
            </a:r>
          </a:p>
          <a:p>
            <a:r>
              <a:rPr lang="ru-RU" sz="2400" dirty="0" smtClean="0"/>
              <a:t>31. Авиастроение</a:t>
            </a:r>
          </a:p>
          <a:p>
            <a:r>
              <a:rPr lang="ru-RU" sz="2400" dirty="0" smtClean="0"/>
              <a:t>40. Сквозные виды профессиональной деятельности в промышленности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78579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 ФГОС ВО 3++ </a:t>
            </a:r>
            <a:r>
              <a:rPr lang="ru-RU" sz="3200" dirty="0" smtClean="0"/>
              <a:t>38.03.02  Менеджмент 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06" y="1785926"/>
            <a:ext cx="7929618" cy="571504"/>
          </a:xfrm>
          <a:prstGeom prst="rect">
            <a:avLst/>
          </a:prstGeom>
          <a:solidFill>
            <a:srgbClr val="4B8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Области профессиональной деятельности: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Профессиональные компетенции направленности «Маркетинг»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8572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Вариант 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6350" t="32422" r="11292" b="8984"/>
          <a:stretch>
            <a:fillRect/>
          </a:stretch>
        </p:blipFill>
        <p:spPr bwMode="auto">
          <a:xfrm>
            <a:off x="214282" y="3214686"/>
            <a:ext cx="892975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1214422"/>
            <a:ext cx="84296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Профессиональный стандарт </a:t>
            </a:r>
          </a:p>
          <a:p>
            <a:pPr algn="ctr"/>
            <a:r>
              <a:rPr lang="ru-RU" sz="2800" dirty="0" smtClean="0"/>
              <a:t>08.035 «</a:t>
            </a:r>
            <a:r>
              <a:rPr lang="ru-RU" sz="2800" dirty="0" err="1" smtClean="0"/>
              <a:t>Маркетолог</a:t>
            </a:r>
            <a:r>
              <a:rPr lang="ru-RU" sz="2800" dirty="0" smtClean="0"/>
              <a:t>» </a:t>
            </a:r>
          </a:p>
          <a:p>
            <a:r>
              <a:rPr lang="ru-RU" dirty="0" smtClean="0"/>
              <a:t>Регистрационный №1143, утвержден Приказом Минтруда и соцзащиты 04.06.2018 № 3664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457200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Профессиональные компетенции направленности «Маркетинг»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214950"/>
            <a:ext cx="192882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ПК-1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4714884"/>
            <a:ext cx="5929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Способен применять для решения задач профессиональной деятельности технологию проведения маркетингового исследования с использованием инструментов комплекса маркетинга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214422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 основании Профессионального стандарта </a:t>
            </a:r>
          </a:p>
          <a:p>
            <a:pPr algn="ctr"/>
            <a:r>
              <a:rPr lang="ru-RU" sz="2800" dirty="0" smtClean="0"/>
              <a:t>08.035 «</a:t>
            </a:r>
            <a:r>
              <a:rPr lang="ru-RU" sz="2800" dirty="0" err="1" smtClean="0"/>
              <a:t>Маркетолог</a:t>
            </a:r>
            <a:r>
              <a:rPr lang="ru-RU" sz="2800" dirty="0" smtClean="0"/>
              <a:t>»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85723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Вариант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857496"/>
            <a:ext cx="2071702" cy="1214446"/>
          </a:xfrm>
          <a:prstGeom prst="rect">
            <a:avLst/>
          </a:prstGeom>
          <a:solidFill>
            <a:srgbClr val="4B8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ОТФ (А)</a:t>
            </a:r>
            <a:endParaRPr lang="ru-RU" sz="32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285852" y="4165104"/>
            <a:ext cx="484632" cy="978408"/>
          </a:xfrm>
          <a:prstGeom prst="down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938450" y="2800175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Технология проведения маркетингового исследования с использованием инструментов комплекса маркетинга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С_ЗУН_А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142984"/>
            <a:ext cx="5559717" cy="5715016"/>
          </a:xfrm>
          <a:prstGeom prst="rect">
            <a:avLst/>
          </a:prstGeom>
        </p:spPr>
      </p:pic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Индикаторы достижения профессиональных компетенций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345E48">
              <a:alpha val="80000"/>
            </a:srgb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762"/>
            <a:ext cx="9036496" cy="58092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Пример индикаторов достижения профессиональных компетенций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071547"/>
          <a:ext cx="8858280" cy="59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214710"/>
                <a:gridCol w="3500430"/>
              </a:tblGrid>
              <a:tr h="43114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ПК-1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знать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Должен уметь</a:t>
                      </a:r>
                      <a:endParaRPr lang="ru-RU" sz="2400" b="1" dirty="0"/>
                    </a:p>
                  </a:txBody>
                  <a:tcPr/>
                </a:tc>
              </a:tr>
              <a:tr h="1722372">
                <a:tc rowSpan="4">
                  <a:txBody>
                    <a:bodyPr/>
                    <a:lstStyle/>
                    <a:p>
                      <a:r>
                        <a:rPr lang="ru-RU" sz="1800" b="1" dirty="0" smtClean="0"/>
                        <a:t>Способен для решения задач профессиональной деятельности технологию проведения маркетингового исследования с использованием инструментов комплекса маркетинга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Методы проведения маркетингового исследования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Составлять точное техническое задание для</a:t>
                      </a:r>
                      <a:r>
                        <a:rPr lang="ru-RU" sz="1800" baseline="0" dirty="0" smtClean="0"/>
                        <a:t> выполнения маркетингового исследования</a:t>
                      </a:r>
                      <a:endParaRPr lang="ru-RU" sz="1800" dirty="0" smtClean="0"/>
                    </a:p>
                  </a:txBody>
                  <a:tcPr/>
                </a:tc>
              </a:tr>
              <a:tr h="8901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Основные принципы системного анализа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Подготавливать комплексный план проведения маркетингового исследования</a:t>
                      </a:r>
                      <a:endParaRPr lang="ru-RU" sz="1800" dirty="0"/>
                    </a:p>
                  </a:txBody>
                  <a:tcPr/>
                </a:tc>
              </a:tr>
              <a:tr h="8901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Особенности и закономерности формирования конъюнктуры рынков товаров</a:t>
                      </a:r>
                      <a:r>
                        <a:rPr lang="ru-RU" sz="1800" baseline="0" dirty="0" smtClean="0"/>
                        <a:t> и услуг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Анализировать текущую</a:t>
                      </a:r>
                      <a:r>
                        <a:rPr lang="ru-RU" sz="1800" baseline="0" dirty="0" smtClean="0"/>
                        <a:t> рыночную конъюнктуру</a:t>
                      </a:r>
                      <a:endParaRPr lang="ru-RU" sz="1800" dirty="0"/>
                    </a:p>
                  </a:txBody>
                  <a:tcPr/>
                </a:tc>
              </a:tr>
              <a:tr h="16383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Нормативные и правовые акты, регулирующие маркетинговую деятельность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Применять</a:t>
                      </a:r>
                      <a:r>
                        <a:rPr lang="ru-RU" sz="1800" baseline="0" dirty="0" smtClean="0"/>
                        <a:t> методы использования прикладных офисных программ для выполнения статистических расчетов </a:t>
                      </a:r>
                      <a:endParaRPr lang="ru-RU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799</Words>
  <Application>Microsoft Office PowerPoint</Application>
  <PresentationFormat>Экран (4:3)</PresentationFormat>
  <Paragraphs>124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Дисциплины и компетенции направленности (профиля) «Маркетинг» направления «Менеджмент» в учебных планах ФГОС ВО 3++ в аграрных вузах </vt:lpstr>
      <vt:lpstr>Условия и ограничения</vt:lpstr>
      <vt:lpstr>Условия и ограничения</vt:lpstr>
      <vt:lpstr>Условия и ограничения</vt:lpstr>
      <vt:lpstr>Условия и ограничения</vt:lpstr>
      <vt:lpstr>Профессиональные компетенции направленности «Маркетинг»</vt:lpstr>
      <vt:lpstr>Профессиональные компетенции направленности «Маркетинг»</vt:lpstr>
      <vt:lpstr>Индикаторы достижения профессиональных компетенций</vt:lpstr>
      <vt:lpstr>Пример индикаторов достижения профессиональных компетенций</vt:lpstr>
      <vt:lpstr>Профессиональные компетенции направленности «Маркетинг»</vt:lpstr>
      <vt:lpstr>Пример индикаторов достижения профессиональных компетенций</vt:lpstr>
      <vt:lpstr>Пример индикаторов достижения профессиональных компетенций</vt:lpstr>
      <vt:lpstr>Проблемы:</vt:lpstr>
      <vt:lpstr>Возможные решения:</vt:lpstr>
      <vt:lpstr>Возможные решения:</vt:lpstr>
      <vt:lpstr>Возможные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1</cp:lastModifiedBy>
  <cp:revision>132</cp:revision>
  <dcterms:created xsi:type="dcterms:W3CDTF">2016-05-15T11:08:44Z</dcterms:created>
  <dcterms:modified xsi:type="dcterms:W3CDTF">2018-12-22T16:28:14Z</dcterms:modified>
</cp:coreProperties>
</file>