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D8B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4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46080-4C68-4CC1-B06E-DC57CA1E7FB7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E7949-F771-4367-8311-F58078AFFC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5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25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90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69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6056" y="158195"/>
            <a:ext cx="6616423" cy="576064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55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9150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6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50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3" y="116632"/>
            <a:ext cx="6710001" cy="606575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56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44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1822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1724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icture-c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6" b="76854"/>
          <a:stretch>
            <a:fillRect/>
          </a:stretch>
        </p:blipFill>
        <p:spPr bwMode="auto">
          <a:xfrm>
            <a:off x="-7938" y="0"/>
            <a:ext cx="9151938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01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999A64-36FB-4312-B5D0-A852B2BEB901}"/>
              </a:ext>
            </a:extLst>
          </p:cNvPr>
          <p:cNvSpPr/>
          <p:nvPr/>
        </p:nvSpPr>
        <p:spPr>
          <a:xfrm>
            <a:off x="0" y="1875224"/>
            <a:ext cx="9144000" cy="3536181"/>
          </a:xfrm>
          <a:prstGeom prst="rect">
            <a:avLst/>
          </a:prstGeom>
          <a:solidFill>
            <a:srgbClr val="55A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1919D9-9FEF-4C3F-BCC8-DA35AB3C6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1973" y="2250273"/>
            <a:ext cx="7562027" cy="2402863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Образовательная программа </a:t>
            </a:r>
            <a:r>
              <a:rPr lang="ru-RU" sz="1800" b="1" dirty="0">
                <a:solidFill>
                  <a:schemeClr val="bg1"/>
                </a:solidFill>
              </a:rPr>
              <a:t>повышения квалификации </a:t>
            </a:r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«</a:t>
            </a:r>
            <a:r>
              <a:rPr lang="ru-RU" sz="2400" b="1" dirty="0">
                <a:solidFill>
                  <a:schemeClr val="bg1"/>
                </a:solidFill>
              </a:rPr>
              <a:t>Биологические и инструментальные методы контроля качества товаров народного потребления с использованием </a:t>
            </a:r>
            <a:r>
              <a:rPr lang="ru-RU" sz="2400" b="1" dirty="0" err="1">
                <a:solidFill>
                  <a:schemeClr val="bg1"/>
                </a:solidFill>
              </a:rPr>
              <a:t>нанотехнологического</a:t>
            </a:r>
            <a:r>
              <a:rPr lang="ru-RU" sz="2400" b="1" dirty="0">
                <a:solidFill>
                  <a:schemeClr val="bg1"/>
                </a:solidFill>
              </a:rPr>
              <a:t> оборудования и расходных материалов российских производителей»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Растение">
            <a:extLst>
              <a:ext uri="{FF2B5EF4-FFF2-40B4-BE49-F238E27FC236}">
                <a16:creationId xmlns:a16="http://schemas.microsoft.com/office/drawing/2014/main" xmlns="" id="{48AE4309-56F4-412A-BDBD-987E4345E6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78563" y="2464587"/>
            <a:ext cx="1137357" cy="113735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3871" y="984942"/>
            <a:ext cx="918102" cy="89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9FC95865-F524-4767-8360-C5F3B9C7E41B}"/>
              </a:ext>
            </a:extLst>
          </p:cNvPr>
          <p:cNvSpPr txBox="1">
            <a:spLocks/>
          </p:cNvSpPr>
          <p:nvPr/>
        </p:nvSpPr>
        <p:spPr>
          <a:xfrm>
            <a:off x="1493659" y="3861048"/>
            <a:ext cx="7311044" cy="9721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marL="54000" algn="r" defTabSz="685800">
              <a:lnSpc>
                <a:spcPct val="120000"/>
              </a:lnSpc>
              <a:defRPr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4367" y="5601788"/>
            <a:ext cx="766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РОССИЙСКИЙ ГОСУДАРСТВЕННЫЙ АГРАРНЫЙ УНИВЕРСИТЕТ –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МСХА имени К.А. ТИМИРЯЗЕВА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999A64-36FB-4312-B5D0-A852B2BEB901}"/>
              </a:ext>
            </a:extLst>
          </p:cNvPr>
          <p:cNvSpPr/>
          <p:nvPr/>
        </p:nvSpPr>
        <p:spPr>
          <a:xfrm>
            <a:off x="0" y="1875224"/>
            <a:ext cx="9144000" cy="3930040"/>
          </a:xfrm>
          <a:prstGeom prst="rect">
            <a:avLst/>
          </a:prstGeom>
          <a:solidFill>
            <a:srgbClr val="55A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1919D9-9FEF-4C3F-BCC8-DA35AB3C6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1973" y="2250273"/>
            <a:ext cx="7562027" cy="2402863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ЦЕЛЬ образовательной программы: 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Сформировать </a:t>
            </a:r>
            <a:r>
              <a:rPr lang="ru-RU" sz="1800" b="1" dirty="0">
                <a:solidFill>
                  <a:schemeClr val="bg1"/>
                </a:solidFill>
              </a:rPr>
              <a:t>систему знаний, умений, навыков, обеспечивающих способность и готовность: самостоятельно применять методы аналитических исследований на оборудовании для газовой и жидкостной хроматография, масс-спектрометрии и атомной абсорбции, электронной и оптической микроскопии, спектрометрии и </a:t>
            </a:r>
            <a:r>
              <a:rPr lang="ru-RU" sz="1800" b="1" dirty="0" err="1">
                <a:solidFill>
                  <a:schemeClr val="bg1"/>
                </a:solidFill>
              </a:rPr>
              <a:t>полимеразно</a:t>
            </a:r>
            <a:r>
              <a:rPr lang="ru-RU" sz="1800" b="1" dirty="0">
                <a:solidFill>
                  <a:schemeClr val="bg1"/>
                </a:solidFill>
              </a:rPr>
              <a:t>-цепной реакции для контроля сельскохозяйственной и пищевой продукция, а также товаров народного потребления.</a:t>
            </a:r>
            <a:br>
              <a:rPr lang="ru-RU" sz="1800" b="1" dirty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/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72 часа</a:t>
            </a:r>
            <a:r>
              <a:rPr lang="ru-RU" sz="1800" b="1" dirty="0">
                <a:solidFill>
                  <a:schemeClr val="bg1"/>
                </a:solidFill>
              </a:rPr>
              <a:t/>
            </a:r>
            <a:br>
              <a:rPr lang="ru-RU" sz="1800" b="1" dirty="0">
                <a:solidFill>
                  <a:schemeClr val="bg1"/>
                </a:solidFill>
              </a:rPr>
            </a:br>
            <a:endParaRPr 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Растение">
            <a:extLst>
              <a:ext uri="{FF2B5EF4-FFF2-40B4-BE49-F238E27FC236}">
                <a16:creationId xmlns:a16="http://schemas.microsoft.com/office/drawing/2014/main" xmlns="" id="{48AE4309-56F4-412A-BDBD-987E4345E6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78563" y="2464587"/>
            <a:ext cx="1137357" cy="113735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3871" y="984942"/>
            <a:ext cx="918102" cy="89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9FC95865-F524-4767-8360-C5F3B9C7E41B}"/>
              </a:ext>
            </a:extLst>
          </p:cNvPr>
          <p:cNvSpPr txBox="1">
            <a:spLocks/>
          </p:cNvSpPr>
          <p:nvPr/>
        </p:nvSpPr>
        <p:spPr>
          <a:xfrm>
            <a:off x="1493659" y="3861048"/>
            <a:ext cx="7311044" cy="9721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marL="54000" algn="r" defTabSz="685800">
              <a:lnSpc>
                <a:spcPct val="120000"/>
              </a:lnSpc>
              <a:defRPr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6257" y="5940745"/>
            <a:ext cx="766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РОССИЙСКИЙ ГОСУДАРСТВЕННЫЙ АГРАРНЫЙ УНИВЕРСИТЕТ –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МСХА имени К.А. ТИМИРЯЗЕВА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999A64-36FB-4312-B5D0-A852B2BEB901}"/>
              </a:ext>
            </a:extLst>
          </p:cNvPr>
          <p:cNvSpPr/>
          <p:nvPr/>
        </p:nvSpPr>
        <p:spPr>
          <a:xfrm>
            <a:off x="0" y="1875224"/>
            <a:ext cx="9144000" cy="3536181"/>
          </a:xfrm>
          <a:prstGeom prst="rect">
            <a:avLst/>
          </a:prstGeom>
          <a:solidFill>
            <a:srgbClr val="55A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1919D9-9FEF-4C3F-BCC8-DA35AB3C6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1973" y="2250273"/>
            <a:ext cx="7562027" cy="2402863"/>
          </a:xfrm>
        </p:spPr>
        <p:txBody>
          <a:bodyPr>
            <a:noAutofit/>
          </a:bodyPr>
          <a:lstStyle/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ДЛЯ КОГО ПРЕДНАЗНАЧЕНА ПРОГРАММА: 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/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- </a:t>
            </a:r>
            <a:r>
              <a:rPr lang="ru-RU" sz="2000" dirty="0" smtClean="0">
                <a:solidFill>
                  <a:schemeClr val="bg1"/>
                </a:solidFill>
              </a:rPr>
              <a:t>Руководители </a:t>
            </a:r>
            <a:r>
              <a:rPr lang="ru-RU" sz="2000" dirty="0">
                <a:solidFill>
                  <a:schemeClr val="bg1"/>
                </a:solidFill>
              </a:rPr>
              <a:t>(начальники) лабораторий</a:t>
            </a:r>
            <a:r>
              <a:rPr lang="ru-RU" sz="2000" dirty="0" smtClean="0">
                <a:solidFill>
                  <a:schemeClr val="bg1"/>
                </a:solidFill>
              </a:rPr>
              <a:t>;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- Микробиологи</a:t>
            </a:r>
            <a:r>
              <a:rPr lang="ru-RU" sz="2000" dirty="0">
                <a:solidFill>
                  <a:schemeClr val="bg1"/>
                </a:solidFill>
              </a:rPr>
              <a:t>, специалисты лабораторий диагностических исследований;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- Химики</a:t>
            </a:r>
            <a:r>
              <a:rPr lang="ru-RU" sz="2000" dirty="0">
                <a:solidFill>
                  <a:schemeClr val="bg1"/>
                </a:solidFill>
              </a:rPr>
              <a:t>, специалисты лабораторий контроля качества сырья и готовой пищевой продукции;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- Специалисты </a:t>
            </a:r>
            <a:r>
              <a:rPr lang="ru-RU" sz="2000" dirty="0">
                <a:solidFill>
                  <a:schemeClr val="bg1"/>
                </a:solidFill>
              </a:rPr>
              <a:t>испытательных лабораторий товаров народного потребления.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Растение">
            <a:extLst>
              <a:ext uri="{FF2B5EF4-FFF2-40B4-BE49-F238E27FC236}">
                <a16:creationId xmlns:a16="http://schemas.microsoft.com/office/drawing/2014/main" xmlns="" id="{48AE4309-56F4-412A-BDBD-987E4345E6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78563" y="2464587"/>
            <a:ext cx="1137357" cy="113735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3871" y="984942"/>
            <a:ext cx="918102" cy="89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9FC95865-F524-4767-8360-C5F3B9C7E41B}"/>
              </a:ext>
            </a:extLst>
          </p:cNvPr>
          <p:cNvSpPr txBox="1">
            <a:spLocks/>
          </p:cNvSpPr>
          <p:nvPr/>
        </p:nvSpPr>
        <p:spPr>
          <a:xfrm>
            <a:off x="1493659" y="3861048"/>
            <a:ext cx="7311044" cy="9721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marL="54000" algn="r" defTabSz="685800">
              <a:lnSpc>
                <a:spcPct val="120000"/>
              </a:lnSpc>
              <a:defRPr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4367" y="5601788"/>
            <a:ext cx="766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РОССИЙСКИЙ ГОСУДАРСТВЕННЫЙ АГРАРНЫЙ УНИВЕРСИТЕТ –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МСХА имени К.А. ТИМИРЯЗЕВА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0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999A64-36FB-4312-B5D0-A852B2BEB901}"/>
              </a:ext>
            </a:extLst>
          </p:cNvPr>
          <p:cNvSpPr/>
          <p:nvPr/>
        </p:nvSpPr>
        <p:spPr>
          <a:xfrm>
            <a:off x="0" y="1875224"/>
            <a:ext cx="9144000" cy="4245541"/>
          </a:xfrm>
          <a:prstGeom prst="rect">
            <a:avLst/>
          </a:prstGeom>
          <a:solidFill>
            <a:srgbClr val="55A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1919D9-9FEF-4C3F-BCC8-DA35AB3C6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082" y="1988840"/>
            <a:ext cx="8028919" cy="4131925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ОБРАЗОВАТЕЛЬНЫЕ РЕЗУЛЬТАТЫ ПРОГРАММЫ: 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/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- владения методиками идентифицировать товары по ассортиментной принадлежности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- проводить оценку качества товаров народного потребления на аналитическом лабораторном оборудовании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- выявлять фальсификации продукции и сырья, используя высокоэффективную жидкостную хроматографию с масс-детектированием (ВЭЖХ-МС), газовую хромато-масс-спектрометрию (ГХ-МС), </a:t>
            </a:r>
            <a:r>
              <a:rPr lang="ru-RU" sz="1200" dirty="0" err="1">
                <a:solidFill>
                  <a:schemeClr val="bg1"/>
                </a:solidFill>
              </a:rPr>
              <a:t>имунноферментный</a:t>
            </a:r>
            <a:r>
              <a:rPr lang="ru-RU" sz="1200" dirty="0">
                <a:solidFill>
                  <a:schemeClr val="bg1"/>
                </a:solidFill>
              </a:rPr>
              <a:t> анализ (ИФА), полимеразную цепную реакцию (ПЦР), ИК-Фурье-спектроскопию, </a:t>
            </a:r>
            <a:r>
              <a:rPr lang="ru-RU" sz="1200" dirty="0" err="1">
                <a:solidFill>
                  <a:schemeClr val="bg1"/>
                </a:solidFill>
              </a:rPr>
              <a:t>рентгенофлуоресцентную</a:t>
            </a:r>
            <a:r>
              <a:rPr lang="ru-RU" sz="1200" dirty="0">
                <a:solidFill>
                  <a:schemeClr val="bg1"/>
                </a:solidFill>
              </a:rPr>
              <a:t> спектрометрию (РФА) и др</a:t>
            </a:r>
            <a:r>
              <a:rPr lang="ru-RU" sz="1200" dirty="0" smtClean="0">
                <a:solidFill>
                  <a:schemeClr val="bg1"/>
                </a:solidFill>
              </a:rPr>
              <a:t>.</a:t>
            </a:r>
            <a:br>
              <a:rPr lang="ru-RU" sz="1200" dirty="0" smtClean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- оценивать целесообразность и эффективность использования соответствующих методов и методик измерений, для использования в контроле качества продукции растениеводства и животноводства, продуктов питания, объектов окружающей среды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- использовать современное оборудование и расходные материалы для проведения химических анализов состава продукции, соответствующих требованиям нормативных документов;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- использовать современные методы экспресс-анализа контроля химических и физико-химических показателей.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- квалифицированно использовать различные методы для определения компонентов анализируемых объектов в соответствии с поставленной задачей и особенностями анализируемых объектов; 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- оценивать целесообразность и эффективность их использования в контроле качества продукции растениеводства и животноводства, продуктов питания, объектов окружающей среды.</a:t>
            </a:r>
            <a:br>
              <a:rPr lang="ru-RU" sz="1200" dirty="0">
                <a:solidFill>
                  <a:schemeClr val="bg1"/>
                </a:solidFill>
              </a:rPr>
            </a:b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Растение">
            <a:extLst>
              <a:ext uri="{FF2B5EF4-FFF2-40B4-BE49-F238E27FC236}">
                <a16:creationId xmlns:a16="http://schemas.microsoft.com/office/drawing/2014/main" xmlns="" id="{48AE4309-56F4-412A-BDBD-987E4345E6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78563" y="2464587"/>
            <a:ext cx="1137357" cy="113735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6031" y="984942"/>
            <a:ext cx="918102" cy="89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9FC95865-F524-4767-8360-C5F3B9C7E41B}"/>
              </a:ext>
            </a:extLst>
          </p:cNvPr>
          <p:cNvSpPr txBox="1">
            <a:spLocks/>
          </p:cNvSpPr>
          <p:nvPr/>
        </p:nvSpPr>
        <p:spPr>
          <a:xfrm>
            <a:off x="1493659" y="3861048"/>
            <a:ext cx="7311044" cy="9721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marL="54000" algn="r" defTabSz="685800">
              <a:lnSpc>
                <a:spcPct val="120000"/>
              </a:lnSpc>
              <a:defRPr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082" y="6120765"/>
            <a:ext cx="766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РОССИЙСКИЙ ГОСУДАРСТВЕННЫЙ АГРАРНЫЙ УНИВЕРСИТЕТ –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МСХА имени К.А. ТИМИРЯЗЕВА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8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999A64-36FB-4312-B5D0-A852B2BEB901}"/>
              </a:ext>
            </a:extLst>
          </p:cNvPr>
          <p:cNvSpPr/>
          <p:nvPr/>
        </p:nvSpPr>
        <p:spPr>
          <a:xfrm>
            <a:off x="0" y="1875224"/>
            <a:ext cx="9144000" cy="4245541"/>
          </a:xfrm>
          <a:prstGeom prst="rect">
            <a:avLst/>
          </a:prstGeom>
          <a:solidFill>
            <a:srgbClr val="55A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1919D9-9FEF-4C3F-BCC8-DA35AB3C6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082" y="1988840"/>
            <a:ext cx="8028919" cy="4131925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СТРУКТУРА ОБРАЗОВАТЕЛЬНОЙ ПРОГРАММЫ: 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/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МДК 01: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«Организация и инструментарий аналитической лаборатории контроля качества продукции»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МДК 02:</a:t>
            </a:r>
            <a:r>
              <a:rPr lang="ru-RU" sz="1800" b="1" dirty="0" smtClean="0">
                <a:solidFill>
                  <a:schemeClr val="bg1"/>
                </a:solidFill>
              </a:rPr>
              <a:t> «</a:t>
            </a:r>
            <a:r>
              <a:rPr lang="ru-RU" sz="1800" dirty="0" smtClean="0">
                <a:solidFill>
                  <a:schemeClr val="bg1"/>
                </a:solidFill>
              </a:rPr>
              <a:t>Построение системы менеджмента качества согласно действующим нормативным документам»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Профессиональный цикл: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ПМ 01: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Микробиологические методы анализа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ПМ 02: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Современные физико-химические методы анализа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ПМ 03: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«Оценка качества товаров и основы экспертизы»</a:t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Растение">
            <a:extLst>
              <a:ext uri="{FF2B5EF4-FFF2-40B4-BE49-F238E27FC236}">
                <a16:creationId xmlns:a16="http://schemas.microsoft.com/office/drawing/2014/main" xmlns="" id="{48AE4309-56F4-412A-BDBD-987E4345E6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78563" y="2464587"/>
            <a:ext cx="1137357" cy="113735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6031" y="984942"/>
            <a:ext cx="918102" cy="89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9FC95865-F524-4767-8360-C5F3B9C7E41B}"/>
              </a:ext>
            </a:extLst>
          </p:cNvPr>
          <p:cNvSpPr txBox="1">
            <a:spLocks/>
          </p:cNvSpPr>
          <p:nvPr/>
        </p:nvSpPr>
        <p:spPr>
          <a:xfrm>
            <a:off x="1493659" y="3861048"/>
            <a:ext cx="7311044" cy="9721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marL="54000" algn="r" defTabSz="685800">
              <a:lnSpc>
                <a:spcPct val="120000"/>
              </a:lnSpc>
              <a:defRPr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082" y="6120765"/>
            <a:ext cx="766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РОССИЙСКИЙ ГОСУДАРСТВЕННЫЙ АГРАРНЫЙ УНИВЕРСИТЕТ –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МСХА имени К.А. ТИМИРЯЗЕВА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5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999A64-36FB-4312-B5D0-A852B2BEB901}"/>
              </a:ext>
            </a:extLst>
          </p:cNvPr>
          <p:cNvSpPr/>
          <p:nvPr/>
        </p:nvSpPr>
        <p:spPr>
          <a:xfrm>
            <a:off x="0" y="1052736"/>
            <a:ext cx="9144000" cy="5068029"/>
          </a:xfrm>
          <a:prstGeom prst="rect">
            <a:avLst/>
          </a:prstGeom>
          <a:solidFill>
            <a:srgbClr val="55A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1919D9-9FEF-4C3F-BCC8-DA35AB3C6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082" y="1052736"/>
            <a:ext cx="8028919" cy="5068029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ДИСТАНЦИОННЫЙ МОДУЛЬ, (примеры слайдов): 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/>
            </a:r>
            <a:br>
              <a:rPr lang="ru-RU" sz="1800" b="1" dirty="0" smtClean="0">
                <a:solidFill>
                  <a:schemeClr val="bg1"/>
                </a:solidFill>
              </a:rPr>
            </a:b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Растение">
            <a:extLst>
              <a:ext uri="{FF2B5EF4-FFF2-40B4-BE49-F238E27FC236}">
                <a16:creationId xmlns:a16="http://schemas.microsoft.com/office/drawing/2014/main" xmlns="" id="{48AE4309-56F4-412A-BDBD-987E4345E6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78563" y="2464587"/>
            <a:ext cx="1137357" cy="113735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48838"/>
            <a:ext cx="918102" cy="89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9FC95865-F524-4767-8360-C5F3B9C7E41B}"/>
              </a:ext>
            </a:extLst>
          </p:cNvPr>
          <p:cNvSpPr txBox="1">
            <a:spLocks/>
          </p:cNvSpPr>
          <p:nvPr/>
        </p:nvSpPr>
        <p:spPr>
          <a:xfrm>
            <a:off x="1493659" y="3861048"/>
            <a:ext cx="7311044" cy="9721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marL="54000" algn="r" defTabSz="685800">
              <a:lnSpc>
                <a:spcPct val="120000"/>
              </a:lnSpc>
              <a:defRPr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082" y="6120765"/>
            <a:ext cx="766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РОССИЙСКИЙ ГОСУДАРСТВЕННЫЙ АГРАРНЫЙ УНИВЕРСИТЕТ –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МСХА имени К.А. ТИМИРЯЗЕВА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2987" y="1590675"/>
            <a:ext cx="7058025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54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999A64-36FB-4312-B5D0-A852B2BEB901}"/>
              </a:ext>
            </a:extLst>
          </p:cNvPr>
          <p:cNvSpPr/>
          <p:nvPr/>
        </p:nvSpPr>
        <p:spPr>
          <a:xfrm>
            <a:off x="0" y="1875224"/>
            <a:ext cx="9144000" cy="4245541"/>
          </a:xfrm>
          <a:prstGeom prst="rect">
            <a:avLst/>
          </a:prstGeom>
          <a:solidFill>
            <a:srgbClr val="55A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1919D9-9FEF-4C3F-BCC8-DA35AB3C6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082" y="1988840"/>
            <a:ext cx="8028919" cy="4131925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ОСОБЕННОСТИ И ПРЕИМУЩЕСТВА ОБРАЗОВАТЕЛЬНОЙ ПРОГРАММЫ: 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/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МОДУЛЬНОСТЬ ПРОГРАММЫ: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обеспечивает выбор отдельных модулей программы и индивидуальную образовательную  траекторию слушателей</a:t>
            </a:r>
            <a:r>
              <a:rPr lang="ru-RU" sz="1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ПРАКТИЧЕСКАЯ НАПРАВЛЕННОСТЬ: </a:t>
            </a:r>
            <a:r>
              <a:rPr lang="ru-RU" sz="1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практические </a:t>
            </a:r>
            <a:r>
              <a:rPr lang="ru-RU" sz="18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ru-RU" sz="1800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проводятся на современном </a:t>
            </a:r>
            <a:r>
              <a:rPr lang="ru-RU" sz="1800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нанотехнологическом</a:t>
            </a:r>
            <a:r>
              <a:rPr lang="ru-RU" sz="1800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оборудовании российских производителей с использованием расходных материалов и комплектующих в специализированных лабораториях</a:t>
            </a:r>
            <a:r>
              <a:rPr lang="ru-RU" sz="18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ПЕРЕДАЧА ОПЫТА ВЕДУЩИХ ЦЕНТРОВ И ЛАБОРАТОРИЙ – организация занятий с привлечением ведущих специалистов испытательных центров и ведущих преподавателей  РГАУ-МСХА  </a:t>
            </a:r>
            <a:r>
              <a:rPr lang="ru-RU" sz="1800" dirty="0" err="1" smtClean="0">
                <a:solidFill>
                  <a:schemeClr val="bg1"/>
                </a:solidFill>
              </a:rPr>
              <a:t>ниверситетаикробиологические</a:t>
            </a:r>
            <a:r>
              <a:rPr lang="ru-RU" sz="1800" dirty="0" smtClean="0">
                <a:solidFill>
                  <a:schemeClr val="bg1"/>
                </a:solidFill>
              </a:rPr>
              <a:t> методы анализа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ПМ 02: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Современные физико-химические методы анализа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ПМ 03: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«Оценка качества товаров и основы экспертизы»</a:t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Растение">
            <a:extLst>
              <a:ext uri="{FF2B5EF4-FFF2-40B4-BE49-F238E27FC236}">
                <a16:creationId xmlns:a16="http://schemas.microsoft.com/office/drawing/2014/main" xmlns="" id="{48AE4309-56F4-412A-BDBD-987E4345E6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78563" y="2464587"/>
            <a:ext cx="1137357" cy="113735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6031" y="984942"/>
            <a:ext cx="918102" cy="89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9FC95865-F524-4767-8360-C5F3B9C7E41B}"/>
              </a:ext>
            </a:extLst>
          </p:cNvPr>
          <p:cNvSpPr txBox="1">
            <a:spLocks/>
          </p:cNvSpPr>
          <p:nvPr/>
        </p:nvSpPr>
        <p:spPr>
          <a:xfrm>
            <a:off x="1493659" y="3861048"/>
            <a:ext cx="7311044" cy="9721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marL="54000" algn="r" defTabSz="685800">
              <a:lnSpc>
                <a:spcPct val="120000"/>
              </a:lnSpc>
              <a:defRPr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082" y="6204350"/>
            <a:ext cx="766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РОССИЙСКИЙ ГОСУДАРСТВЕННЫЙ АГРАРНЫЙ УНИВЕРСИТЕТ –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МСХА имени К.А. ТИМИРЯЗЕВА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999A64-36FB-4312-B5D0-A852B2BEB901}"/>
              </a:ext>
            </a:extLst>
          </p:cNvPr>
          <p:cNvSpPr/>
          <p:nvPr/>
        </p:nvSpPr>
        <p:spPr>
          <a:xfrm>
            <a:off x="0" y="1858656"/>
            <a:ext cx="9144000" cy="4245541"/>
          </a:xfrm>
          <a:prstGeom prst="rect">
            <a:avLst/>
          </a:prstGeom>
          <a:solidFill>
            <a:srgbClr val="55A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 smtClean="0"/>
              <a:t>Координатор проекта от РГАУ-МСХА имени К.А. Тимирязева</a:t>
            </a:r>
            <a:endParaRPr lang="ru-RU" sz="135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1919D9-9FEF-4C3F-BCC8-DA35AB3C6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082" y="1988840"/>
            <a:ext cx="8028919" cy="4131925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ПОДРОБНЕЕ О ПРОГРАММЕ: 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/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на сайте РГАУ-МСХА имени К.А. Тимирязева </a:t>
            </a:r>
            <a:r>
              <a:rPr lang="en-US" sz="1800" b="1" dirty="0" smtClean="0">
                <a:solidFill>
                  <a:schemeClr val="bg1"/>
                </a:solidFill>
              </a:rPr>
              <a:t>www.timacad.ru</a:t>
            </a:r>
            <a:r>
              <a:rPr lang="ru-RU" sz="1800" b="1" dirty="0" smtClean="0">
                <a:solidFill>
                  <a:schemeClr val="bg1"/>
                </a:solidFill>
              </a:rPr>
              <a:t/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/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/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>
                <a:solidFill>
                  <a:schemeClr val="bg1"/>
                </a:solidFill>
              </a:rPr>
              <a:t/>
            </a:r>
            <a:br>
              <a:rPr lang="ru-RU" sz="1800" b="1" dirty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               Константинов Игорь Сергеевич тел. </a:t>
            </a:r>
            <a:r>
              <a:rPr lang="ru-RU" sz="1800" b="1" smtClean="0">
                <a:solidFill>
                  <a:schemeClr val="bg1"/>
                </a:solidFill>
              </a:rPr>
              <a:t>+74999761308</a:t>
            </a:r>
            <a:br>
              <a:rPr lang="ru-RU" sz="1800" b="1" smtClean="0">
                <a:solidFill>
                  <a:schemeClr val="bg1"/>
                </a:solidFill>
              </a:rPr>
            </a:br>
            <a:r>
              <a:rPr lang="ru-RU" sz="1800" b="1">
                <a:solidFill>
                  <a:schemeClr val="bg1"/>
                </a:solidFill>
              </a:rPr>
              <a:t/>
            </a:r>
            <a:br>
              <a:rPr lang="ru-RU" sz="1800" b="1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/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>
                <a:solidFill>
                  <a:schemeClr val="bg1"/>
                </a:solidFill>
              </a:rPr>
              <a:t/>
            </a:r>
            <a:br>
              <a:rPr lang="ru-RU" sz="1800" b="1" dirty="0">
                <a:solidFill>
                  <a:schemeClr val="bg1"/>
                </a:solidFill>
              </a:rPr>
            </a:b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Растение">
            <a:extLst>
              <a:ext uri="{FF2B5EF4-FFF2-40B4-BE49-F238E27FC236}">
                <a16:creationId xmlns:a16="http://schemas.microsoft.com/office/drawing/2014/main" xmlns="" id="{48AE4309-56F4-412A-BDBD-987E4345E6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78563" y="2464587"/>
            <a:ext cx="1137357" cy="113735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6031" y="984942"/>
            <a:ext cx="918102" cy="89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9FC95865-F524-4767-8360-C5F3B9C7E41B}"/>
              </a:ext>
            </a:extLst>
          </p:cNvPr>
          <p:cNvSpPr txBox="1">
            <a:spLocks/>
          </p:cNvSpPr>
          <p:nvPr/>
        </p:nvSpPr>
        <p:spPr>
          <a:xfrm>
            <a:off x="1493659" y="3861048"/>
            <a:ext cx="7311044" cy="9721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marL="54000" algn="r" defTabSz="685800">
              <a:lnSpc>
                <a:spcPct val="120000"/>
              </a:lnSpc>
              <a:defRPr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082" y="5382528"/>
            <a:ext cx="766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РОССИЙСКИЙ ГОСУДАРСТВЕННЫЙ АГРАРНЫЙ УНИВЕРСИТЕТ –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МСХА имени К.А. ТИМИРЯЗЕВА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97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</TotalTime>
  <Words>126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Специальное оформление</vt:lpstr>
      <vt:lpstr>Образовательная программа повышения квалификации  «Биологические и инструментальные методы контроля качества товаров народного потребления с использованием нанотехнологического оборудования и расходных материалов российских производителей» </vt:lpstr>
      <vt:lpstr>ЦЕЛЬ образовательной программы:   Сформировать систему знаний, умений, навыков, обеспечивающих способность и готовность: самостоятельно применять методы аналитических исследований на оборудовании для газовой и жидкостной хроматография, масс-спектрометрии и атомной абсорбции, электронной и оптической микроскопии, спектрометрии и полимеразно-цепной реакции для контроля сельскохозяйственной и пищевой продукция, а также товаров народного потребления.  72 часа </vt:lpstr>
      <vt:lpstr>ДЛЯ КОГО ПРЕДНАЗНАЧЕНА ПРОГРАММА:   - Руководители (начальники) лабораторий; - Микробиологи, специалисты лабораторий диагностических исследований; - Химики, специалисты лабораторий контроля качества сырья и готовой пищевой продукции; - Специалисты испытательных лабораторий товаров народного потребления. </vt:lpstr>
      <vt:lpstr>ОБРАЗОВАТЕЛЬНЫЕ РЕЗУЛЬТАТЫ ПРОГРАММЫ:   - владения методиками идентифицировать товары по ассортиментной принадлежности - проводить оценку качества товаров народного потребления на аналитическом лабораторном оборудовании - выявлять фальсификации продукции и сырья, используя высокоэффективную жидкостную хроматографию с масс-детектированием (ВЭЖХ-МС), газовую хромато-масс-спектрометрию (ГХ-МС), имунноферментный анализ (ИФА), полимеразную цепную реакцию (ПЦР), ИК-Фурье-спектроскопию, рентгенофлуоресцентную спектрометрию (РФА) и др. - оценивать целесообразность и эффективность использования соответствующих методов и методик измерений, для использования в контроле качества продукции растениеводства и животноводства, продуктов питания, объектов окружающей среды - использовать современное оборудование и расходные материалы для проведения химических анализов состава продукции, соответствующих требованиям нормативных документов; - использовать современные методы экспресс-анализа контроля химических и физико-химических показателей. - квалифицированно использовать различные методы для определения компонентов анализируемых объектов в соответствии с поставленной задачей и особенностями анализируемых объектов;  - оценивать целесообразность и эффективность их использования в контроле качества продукции растениеводства и животноводства, продуктов питания, объектов окружающей среды. </vt:lpstr>
      <vt:lpstr>СТРУКТУРА ОБРАЗОВАТЕЛЬНОЙ ПРОГРАММЫ:   МДК 01: «Организация и инструментарий аналитической лаборатории контроля качества продукции»  МДК 02: «Построение системы менеджмента качества согласно действующим нормативным документам»  Профессиональный цикл: ПМ 01: Микробиологические методы анализа ПМ 02: Современные физико-химические методы анализа ПМ 03: «Оценка качества товаров и основы экспертизы» </vt:lpstr>
      <vt:lpstr>ДИСТАНЦИОННЫЙ МОДУЛЬ, (примеры слайдов):   </vt:lpstr>
      <vt:lpstr>ОСОБЕННОСТИ И ПРЕИМУЩЕСТВА ОБРАЗОВАТЕЛЬНОЙ ПРОГРАММЫ:   МОДУЛЬНОСТЬ ПРОГРАММЫ: – обеспечивает выбор отдельных модулей программы и индивидуальную образовательную  траекторию слушателей  ПРАКТИЧЕСКАЯ НАПРАВЛЕННОСТЬ: – практические занятия проводятся на современном нанотехнологическом оборудовании российских производителей с использованием расходных материалов и комплектующих в специализированных лабораториях  ПЕРЕДАЧА ОПЫТА ВЕДУЩИХ ЦЕНТРОВ И ЛАБОРАТОРИЙ – организация занятий с привлечением ведущих специалистов испытательных центров и ведущих преподавателей  РГАУ-МСХА  ниверситетаикробиологические методы анализа ПМ 02: Современные физико-химические методы анализа ПМ 03: «Оценка качества товаров и основы экспертизы» </vt:lpstr>
      <vt:lpstr>ПОДРОБНЕЕ О ПРОГРАММЕ:   на сайте РГАУ-МСХА имени К.А. Тимирязева www.timacad.ru                   Константинов Игорь Сергеевич тел. +74999761308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Маланкина Ольга Сергеевна</dc:creator>
  <cp:lastModifiedBy>Учетная запись Майкрософт</cp:lastModifiedBy>
  <cp:revision>196</cp:revision>
  <dcterms:created xsi:type="dcterms:W3CDTF">2015-09-29T10:38:00Z</dcterms:created>
  <dcterms:modified xsi:type="dcterms:W3CDTF">2020-10-14T20:05:36Z</dcterms:modified>
</cp:coreProperties>
</file>