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9" r:id="rId2"/>
    <p:sldId id="338" r:id="rId3"/>
    <p:sldId id="320" r:id="rId4"/>
    <p:sldId id="334" r:id="rId5"/>
    <p:sldId id="322" r:id="rId6"/>
    <p:sldId id="270" r:id="rId7"/>
    <p:sldId id="326" r:id="rId8"/>
    <p:sldId id="323" r:id="rId9"/>
    <p:sldId id="331" r:id="rId10"/>
    <p:sldId id="325" r:id="rId11"/>
    <p:sldId id="335" r:id="rId12"/>
    <p:sldId id="283" r:id="rId13"/>
    <p:sldId id="337" r:id="rId14"/>
    <p:sldId id="329" r:id="rId15"/>
    <p:sldId id="324" r:id="rId16"/>
    <p:sldId id="275" r:id="rId17"/>
    <p:sldId id="33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3" autoAdjust="0"/>
    <p:restoredTop sz="80924" autoAdjust="0"/>
  </p:normalViewPr>
  <p:slideViewPr>
    <p:cSldViewPr snapToGrid="0">
      <p:cViewPr varScale="1">
        <p:scale>
          <a:sx n="73" d="100"/>
          <a:sy n="73" d="100"/>
        </p:scale>
        <p:origin x="-102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Людмила Евграфова" userId="3d1e2635fa425b4c" providerId="LiveId" clId="{1643B2CE-070F-4A2C-9D25-5C4F0241BD59}"/>
    <pc:docChg chg="undo custSel modSld">
      <pc:chgData name="Людмила Евграфова" userId="3d1e2635fa425b4c" providerId="LiveId" clId="{1643B2CE-070F-4A2C-9D25-5C4F0241BD59}" dt="2022-04-02T17:34:07.886" v="26" actId="478"/>
      <pc:docMkLst>
        <pc:docMk/>
      </pc:docMkLst>
      <pc:sldChg chg="modSp mod">
        <pc:chgData name="Людмила Евграфова" userId="3d1e2635fa425b4c" providerId="LiveId" clId="{1643B2CE-070F-4A2C-9D25-5C4F0241BD59}" dt="2022-04-02T17:29:14.804" v="18" actId="14100"/>
        <pc:sldMkLst>
          <pc:docMk/>
          <pc:sldMk cId="1655589585" sldId="283"/>
        </pc:sldMkLst>
        <pc:spChg chg="mod">
          <ac:chgData name="Людмила Евграфова" userId="3d1e2635fa425b4c" providerId="LiveId" clId="{1643B2CE-070F-4A2C-9D25-5C4F0241BD59}" dt="2022-04-02T17:29:14.804" v="18" actId="14100"/>
          <ac:spMkLst>
            <pc:docMk/>
            <pc:sldMk cId="1655589585" sldId="283"/>
            <ac:spMk id="2" creationId="{ED06B305-114D-4BDF-AD58-446E4EC4E636}"/>
          </ac:spMkLst>
        </pc:spChg>
      </pc:sldChg>
      <pc:sldChg chg="modSp mod">
        <pc:chgData name="Людмила Евграфова" userId="3d1e2635fa425b4c" providerId="LiveId" clId="{1643B2CE-070F-4A2C-9D25-5C4F0241BD59}" dt="2022-04-02T17:14:07.194" v="4" actId="113"/>
        <pc:sldMkLst>
          <pc:docMk/>
          <pc:sldMk cId="2628181649" sldId="322"/>
        </pc:sldMkLst>
        <pc:spChg chg="mod">
          <ac:chgData name="Людмила Евграфова" userId="3d1e2635fa425b4c" providerId="LiveId" clId="{1643B2CE-070F-4A2C-9D25-5C4F0241BD59}" dt="2022-04-02T17:14:07.194" v="4" actId="113"/>
          <ac:spMkLst>
            <pc:docMk/>
            <pc:sldMk cId="2628181649" sldId="322"/>
            <ac:spMk id="3" creationId="{D705E357-E23E-4896-AE40-F89398F6F309}"/>
          </ac:spMkLst>
        </pc:spChg>
      </pc:sldChg>
      <pc:sldChg chg="addSp delSp mod">
        <pc:chgData name="Людмила Евграфова" userId="3d1e2635fa425b4c" providerId="LiveId" clId="{1643B2CE-070F-4A2C-9D25-5C4F0241BD59}" dt="2022-04-02T17:34:07.886" v="26" actId="478"/>
        <pc:sldMkLst>
          <pc:docMk/>
          <pc:sldMk cId="3631913691" sldId="324"/>
        </pc:sldMkLst>
        <pc:picChg chg="add del">
          <ac:chgData name="Людмила Евграфова" userId="3d1e2635fa425b4c" providerId="LiveId" clId="{1643B2CE-070F-4A2C-9D25-5C4F0241BD59}" dt="2022-04-02T17:34:07.886" v="26" actId="478"/>
          <ac:picMkLst>
            <pc:docMk/>
            <pc:sldMk cId="3631913691" sldId="324"/>
            <ac:picMk id="8" creationId="{321EC2B4-B204-4BA4-9081-41349B89325B}"/>
          </ac:picMkLst>
        </pc:picChg>
      </pc:sldChg>
      <pc:sldChg chg="delSp mod">
        <pc:chgData name="Людмила Евграфова" userId="3d1e2635fa425b4c" providerId="LiveId" clId="{1643B2CE-070F-4A2C-9D25-5C4F0241BD59}" dt="2022-04-02T17:14:59.752" v="5" actId="478"/>
        <pc:sldMkLst>
          <pc:docMk/>
          <pc:sldMk cId="173646223" sldId="326"/>
        </pc:sldMkLst>
        <pc:spChg chg="del">
          <ac:chgData name="Людмила Евграфова" userId="3d1e2635fa425b4c" providerId="LiveId" clId="{1643B2CE-070F-4A2C-9D25-5C4F0241BD59}" dt="2022-04-02T17:14:59.752" v="5" actId="478"/>
          <ac:spMkLst>
            <pc:docMk/>
            <pc:sldMk cId="173646223" sldId="326"/>
            <ac:spMk id="30" creationId="{F24637A7-3980-4AE4-A63D-49D9602EF3CE}"/>
          </ac:spMkLst>
        </pc:spChg>
      </pc:sldChg>
      <pc:sldChg chg="delSp mod">
        <pc:chgData name="Людмила Евграфова" userId="3d1e2635fa425b4c" providerId="LiveId" clId="{1643B2CE-070F-4A2C-9D25-5C4F0241BD59}" dt="2022-04-02T17:15:25.186" v="6" actId="478"/>
        <pc:sldMkLst>
          <pc:docMk/>
          <pc:sldMk cId="1719930671" sldId="331"/>
        </pc:sldMkLst>
        <pc:spChg chg="del">
          <ac:chgData name="Людмила Евграфова" userId="3d1e2635fa425b4c" providerId="LiveId" clId="{1643B2CE-070F-4A2C-9D25-5C4F0241BD59}" dt="2022-04-02T17:15:25.186" v="6" actId="478"/>
          <ac:spMkLst>
            <pc:docMk/>
            <pc:sldMk cId="1719930671" sldId="331"/>
            <ac:spMk id="2" creationId="{ED06B305-114D-4BDF-AD58-446E4EC4E636}"/>
          </ac:spMkLst>
        </pc:spChg>
      </pc:sldChg>
      <pc:sldChg chg="delSp modSp mod">
        <pc:chgData name="Людмила Евграфова" userId="3d1e2635fa425b4c" providerId="LiveId" clId="{1643B2CE-070F-4A2C-9D25-5C4F0241BD59}" dt="2022-04-02T17:33:47.719" v="24" actId="1076"/>
        <pc:sldMkLst>
          <pc:docMk/>
          <pc:sldMk cId="1625027117" sldId="334"/>
        </pc:sldMkLst>
        <pc:picChg chg="mod">
          <ac:chgData name="Людмила Евграфова" userId="3d1e2635fa425b4c" providerId="LiveId" clId="{1643B2CE-070F-4A2C-9D25-5C4F0241BD59}" dt="2022-04-02T17:33:47.719" v="24" actId="1076"/>
          <ac:picMkLst>
            <pc:docMk/>
            <pc:sldMk cId="1625027117" sldId="334"/>
            <ac:picMk id="6" creationId="{E7BBE053-CE69-44DE-A989-5110782FE0B7}"/>
          </ac:picMkLst>
        </pc:picChg>
        <pc:picChg chg="del">
          <ac:chgData name="Людмила Евграфова" userId="3d1e2635fa425b4c" providerId="LiveId" clId="{1643B2CE-070F-4A2C-9D25-5C4F0241BD59}" dt="2022-04-02T17:33:26.300" v="19" actId="478"/>
          <ac:picMkLst>
            <pc:docMk/>
            <pc:sldMk cId="1625027117" sldId="334"/>
            <ac:picMk id="12" creationId="{DFE41803-4995-4EA1-A8A1-3A94FDC2AEBB}"/>
          </ac:picMkLst>
        </pc:picChg>
        <pc:picChg chg="mod">
          <ac:chgData name="Людмила Евграфова" userId="3d1e2635fa425b4c" providerId="LiveId" clId="{1643B2CE-070F-4A2C-9D25-5C4F0241BD59}" dt="2022-04-02T17:33:30.672" v="20" actId="1076"/>
          <ac:picMkLst>
            <pc:docMk/>
            <pc:sldMk cId="1625027117" sldId="334"/>
            <ac:picMk id="16" creationId="{197E7D92-A199-471B-A8B3-9EDFCC1A9480}"/>
          </ac:picMkLst>
        </pc:picChg>
        <pc:picChg chg="mod">
          <ac:chgData name="Людмила Евграфова" userId="3d1e2635fa425b4c" providerId="LiveId" clId="{1643B2CE-070F-4A2C-9D25-5C4F0241BD59}" dt="2022-04-02T17:33:43.327" v="23" actId="1076"/>
          <ac:picMkLst>
            <pc:docMk/>
            <pc:sldMk cId="1625027117" sldId="334"/>
            <ac:picMk id="18" creationId="{428B71DE-EAAF-4823-8BB9-F4BE7907D0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A27FB-708C-44E4-ACC5-86F52BB49634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14C35-E92B-4025-86D5-9D27CAD73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14C35-E92B-4025-86D5-9D27CAD73F0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14C35-E92B-4025-86D5-9D27CAD73F0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14C35-E92B-4025-86D5-9D27CAD73F0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14C35-E92B-4025-86D5-9D27CAD73F0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14C35-E92B-4025-86D5-9D27CAD73F0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14C35-E92B-4025-86D5-9D27CAD73F0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14C35-E92B-4025-86D5-9D27CAD73F0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14C35-E92B-4025-86D5-9D27CAD73F0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83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586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5817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1256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89213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7608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4797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345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0397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166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756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655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815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483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419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523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22E22-C2E4-48CC-86F0-BBAC5276ACAD}" type="datetimeFigureOut">
              <a:rPr lang="ru-RU" smtClean="0"/>
              <a:pPr/>
              <a:t>05.04.2022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9856F1-50EC-4CE6-AF73-6B9CA158B6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54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4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openxmlformats.org/officeDocument/2006/relationships/image" Target="../media/image35.jpe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0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7.pn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10" Type="http://schemas.openxmlformats.org/officeDocument/2006/relationships/image" Target="../media/image51.jpeg"/><Relationship Id="rId4" Type="http://schemas.openxmlformats.org/officeDocument/2006/relationships/image" Target="../media/image47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7.pn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png"/><Relationship Id="rId7" Type="http://schemas.openxmlformats.org/officeDocument/2006/relationships/image" Target="../media/image7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H3GMlDaiuI8" TargetMode="External"/><Relationship Id="rId3" Type="http://schemas.openxmlformats.org/officeDocument/2006/relationships/hyperlink" Target="mailto:priem@rgau-msha.ru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tel:%20+78002220402" TargetMode="External"/><Relationship Id="rId4" Type="http://schemas.openxmlformats.org/officeDocument/2006/relationships/hyperlink" Target="mailto:oplatapk@rgau-msha.r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video-170566066_456239440?list=9cb68b5b7665051d5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jpeg"/><Relationship Id="rId7" Type="http://schemas.openxmlformats.org/officeDocument/2006/relationships/hyperlink" Target="https://tourism.gov.ru/doc/2022/docs/progs/&#1055;&#1086;&#1089;&#1090;&#1072;&#1085;&#1086;&#1074;&#1083;&#1077;&#1085;&#1080;&#1077;%20&#1086;&#1090;%2024.12.21%20&#8470;2439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ourism.gov.ru/upload/iblock/298/%D0%A1%D1%82%D1%80%D0%B0%D1%82%D0%B5%D0%B3%D0%B8%D1%8F%20%D1%80%D0%B0%D0%B7%D0%B2%D0%B8%D1%82%D0%B8%D1%8F%20%D1%82%D1%83%D1%80%D0%B8%D0%B7%D0%BC%D0%B0%20%D0%BD%D0%B0%20%D0%BF%D0%B5%D1%80%D0%B8%D0%BE%D0%B4%20%D0%B4%D0%BE%202035%20%D0%B3%D0%BE%D0%B4%D0%B0.pdf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ADFFC45-3DC9-4433-926F-043E879D9D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5F26A87-0610-435F-AA13-BD658385C9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E6321436-5AAD-4FB6-BB0D-316D4540E8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94B0BD33-3D46-4F43-947A-825DFEF610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xmlns="" id="{92E26C27-E1F5-47DC-9F83-469D196C55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95F944E7-2B4E-4AE2-B4DB-846FF8AE0B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xmlns="" id="{FF14952D-390F-46CC-B302-73DDD9C416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xmlns="" id="{867CDE55-B22A-40D0-882A-9452919EE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8C409231-C942-4808-B529-DAC32A7DB0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6B305-114D-4BDF-AD58-446E4EC4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608" y="2847703"/>
            <a:ext cx="5984956" cy="2612571"/>
          </a:xfrm>
        </p:spPr>
        <p:txBody>
          <a:bodyPr anchor="ctr">
            <a:normAutofit fontScale="90000"/>
          </a:bodyPr>
          <a:lstStyle/>
          <a:p>
            <a:pPr algn="ctr" font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СЕЛЬСКОГО ХОЗЯЙСТВА РОССИЙСКОЙ ФЕДЕРАЦИИ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российский государственный аграрный университет </a:t>
            </a:r>
            <a:r>
              <a:rPr lang="en-US" sz="16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16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МОСКОВСКАЯ </a:t>
            </a:r>
            <a:r>
              <a:rPr lang="ru-RU" sz="1600" b="1" cap="all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СЕЛЬСКОхОЗЯЙСТВЕННАЯ</a:t>
            </a:r>
            <a: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cap="all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аКАДЕМИЯ</a:t>
            </a:r>
            <a: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имени</a:t>
            </a:r>
            <a: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К.А. Тимирязева»</a:t>
            </a:r>
            <a:br>
              <a:rPr lang="ru-RU" sz="16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(ФГБОУ ВО </a:t>
            </a:r>
            <a:r>
              <a:rPr lang="ru-RU" sz="1600" b="1" cap="all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ргау</a:t>
            </a:r>
            <a:r>
              <a:rPr lang="ru-RU" sz="16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16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МСХА имени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К.А. Тимирязева</a:t>
            </a:r>
            <a: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69370F01-B8C9-4CE4-824C-92B2792E6E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705E357-E23E-4896-AE40-F89398F6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9326" y="1504285"/>
            <a:ext cx="4073549" cy="4543818"/>
          </a:xfrm>
        </p:spPr>
        <p:txBody>
          <a:bodyPr anchor="ctr">
            <a:no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400" dirty="0">
                <a:solidFill>
                  <a:schemeClr val="tx1"/>
                </a:solidFill>
                <a:latin typeface="+mj-lt"/>
                <a:ea typeface="Calibri" pitchFamily="34" charset="0"/>
                <a:cs typeface="Times New Roman" pitchFamily="18" charset="0"/>
              </a:rPr>
              <a:t>ИНСТИТУТ ЭКОНОМИКИ И УПРАВЛЕНИЯ</a:t>
            </a:r>
            <a:endParaRPr lang="ru-RU" sz="240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400" dirty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Кафедра государственного и муниципального управления и туризма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sz="240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400" dirty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Направление </a:t>
            </a:r>
            <a:r>
              <a:rPr lang="ru-RU" sz="2400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подготовки</a:t>
            </a:r>
            <a:r>
              <a:rPr lang="ru-RU" sz="2400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—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43</a:t>
            </a:r>
            <a:r>
              <a:rPr lang="ru-RU" sz="2400" dirty="0" smtClean="0">
                <a:solidFill>
                  <a:schemeClr val="tx1"/>
                </a:solidFill>
              </a:rPr>
              <a:t>.03.02 </a:t>
            </a:r>
            <a:r>
              <a:rPr lang="ru-RU" sz="2400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ТУРИЗМ</a:t>
            </a:r>
            <a:endParaRPr lang="ru-RU" sz="2400" b="1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400" dirty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Профиль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Times New Roman" pitchFamily="18" charset="0"/>
              </a:rPr>
              <a:t>—</a:t>
            </a:r>
            <a:r>
              <a:rPr lang="ru-RU" sz="2400" dirty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Организация и предоставление туристических услуг</a:t>
            </a:r>
            <a:r>
              <a:rPr lang="ru-RU" sz="2400" b="1" dirty="0">
                <a:solidFill>
                  <a:srgbClr val="FFFFFF"/>
                </a:solidFill>
                <a:latin typeface="+mj-lt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06F3370-6257-440F-BDFD-F83985D6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1602" y="331068"/>
            <a:ext cx="2359882" cy="23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kolomeeva\Desktop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07040" y="265113"/>
            <a:ext cx="1200966" cy="1128567"/>
          </a:xfrm>
          <a:prstGeom prst="rect">
            <a:avLst/>
          </a:prstGeom>
          <a:noFill/>
        </p:spPr>
      </p:pic>
      <p:pic>
        <p:nvPicPr>
          <p:cNvPr id="16386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6793" y="5460273"/>
            <a:ext cx="1110343" cy="1110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03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6B305-114D-4BDF-AD58-446E4EC4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438" y="202213"/>
            <a:ext cx="7449922" cy="1626587"/>
          </a:xfrm>
        </p:spPr>
        <p:txBody>
          <a:bodyPr anchor="t"/>
          <a:lstStyle/>
          <a:p>
            <a:pPr algn="l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Практическому освоению навыков в течение учебного процесса придаётся большое значение. При организации практики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предпочтение отдаётся объектам туризма, туркомпаниям,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также иным организациям, связанным с развитием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внутреннего и въездного туризма.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705E357-E23E-4896-AE40-F89398F6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822" y="1834928"/>
            <a:ext cx="7766936" cy="2460978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Практика проводится на всех курсах обучения: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1-м курсе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Ознакомительная практика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2-м курсе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Сервисная практика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3-м курсе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Организационно-управленческая и Проектно-технологическая практики 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4-м курсе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Производственная практика 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xmlns="" id="{B92C22B0-DB0A-4B3A-9DCC-B8504B7495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324" y="4277893"/>
            <a:ext cx="4410821" cy="1764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727C52F6-04C5-431E-AE07-AA7E02E16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1450" y="4723554"/>
            <a:ext cx="3115707" cy="169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images.png">
            <a:extLst>
              <a:ext uri="{FF2B5EF4-FFF2-40B4-BE49-F238E27FC236}">
                <a16:creationId xmlns:a16="http://schemas.microsoft.com/office/drawing/2014/main" xmlns="" id="{B55F6DCD-43BC-43DC-80DC-67F55F4AB4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72947" y="4530394"/>
            <a:ext cx="2116528" cy="2116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6" descr="Изображение выглядит как здание, внешний, земля, красны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F62533D4-3D6C-43E1-894A-FFB55294544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17325" y="809898"/>
            <a:ext cx="2307973" cy="1729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10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pic>
        <p:nvPicPr>
          <p:cNvPr id="6146" name="Picture 2" descr="https://avatars.mds.yandex.net/get-altay/1971563/2a0000016c669a1cdd855df813b8dbd116ce/XX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50765" y="2795451"/>
            <a:ext cx="1919303" cy="1280160"/>
          </a:xfrm>
          <a:prstGeom prst="rect">
            <a:avLst/>
          </a:prstGeom>
          <a:noFill/>
        </p:spPr>
      </p:pic>
      <p:pic>
        <p:nvPicPr>
          <p:cNvPr id="6147" name="Picture 3" descr="C:\Users\ekolomeeva\Desktop\3467123_935x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8708" y="2562904"/>
            <a:ext cx="2377440" cy="2266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49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6B305-114D-4BDF-AD58-446E4EC4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834" y="202213"/>
            <a:ext cx="8987245" cy="2266667"/>
          </a:xfrm>
        </p:spPr>
        <p:txBody>
          <a:bodyPr anchor="t"/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Студентка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курса Елизавета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Тушкова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проходила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стажировку по ведению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иммерсивных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экскурсий в Винном парке отеля «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Мрия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Резорт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&amp; СПА 5*», расположенного в Республике Крым. 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делится впечатлениями: "Невероятное, фантастическое место! Из башни парка открывается потрясающий вид на горы ЮБК и море. Я провожу экскурсии в подземном городе вина "Храм вина". Архитектура, интерьеры, технологичность - словно с другой планеты!"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10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pic>
        <p:nvPicPr>
          <p:cNvPr id="37890" name="Picture 2" descr="https://sun9-40.userapi.com/impf/GCD6qdO_RcfE5Y9AWNafEwrkJHPv5Tlr1o9_jQ/I1mUPiv5v9k.jpg?size=624x458&amp;quality=96&amp;sign=e00b8b80591a17a9eb35c17fa8c255d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7269" y="2262021"/>
            <a:ext cx="2402386" cy="1763290"/>
          </a:xfrm>
          <a:prstGeom prst="rect">
            <a:avLst/>
          </a:prstGeom>
          <a:noFill/>
        </p:spPr>
      </p:pic>
      <p:pic>
        <p:nvPicPr>
          <p:cNvPr id="37892" name="Picture 4" descr="https://sun9-3.userapi.com/impf/ndPbMEDNGR8t2KN9ZPQjXqeGeXnZ1kN-9VJOeA/zRxHSDgySdw.jpg?size=614x450&amp;quality=96&amp;sign=3ef9839cd7aae7d72ecbca70d57deeae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1427" y="4354262"/>
            <a:ext cx="2803525" cy="2054701"/>
          </a:xfrm>
          <a:prstGeom prst="rect">
            <a:avLst/>
          </a:prstGeom>
          <a:noFill/>
        </p:spPr>
      </p:pic>
      <p:pic>
        <p:nvPicPr>
          <p:cNvPr id="37894" name="Picture 6" descr="https://sun9-36.userapi.com/impf/fuZgXyzL3OFS0i3FFf81aAE3EneS9waunHenZQ/HjfcPqqNDEg.jpg?size=622x464&amp;quality=96&amp;sign=04443dbe6809c96c85899225127379f2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0743" y="2289749"/>
            <a:ext cx="2958102" cy="2206687"/>
          </a:xfrm>
          <a:prstGeom prst="rect">
            <a:avLst/>
          </a:prstGeom>
          <a:noFill/>
        </p:spPr>
      </p:pic>
      <p:pic>
        <p:nvPicPr>
          <p:cNvPr id="37898" name="Picture 10" descr="https://sun9-57.userapi.com/impf/7pAi1EjnEqLeUEv3Y-rIEsWvfB8ELpT8Zz5ubQ/KpJ8flL1yqw.jpg?size=623x463&amp;quality=96&amp;sign=8d3e87e1d473755a3abd0dfe1ed54251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7338" y="2651760"/>
            <a:ext cx="4624403" cy="3436756"/>
          </a:xfrm>
          <a:prstGeom prst="rect">
            <a:avLst/>
          </a:prstGeom>
          <a:noFill/>
        </p:spPr>
      </p:pic>
      <p:pic>
        <p:nvPicPr>
          <p:cNvPr id="18" name="Picture 8" descr="https://sun9-58.userapi.com/impf/gyAvswOW3I9lEOnW32g--_zY-YRb0rvg4xptuw/Swtg9dW0EMk.jpg?size=622x434&amp;quality=96&amp;sign=0daea63ad1ff917098400df72e60e89a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8877" y="4741817"/>
            <a:ext cx="2452505" cy="1711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498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6B305-114D-4BDF-AD58-446E4EC4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245" y="457200"/>
            <a:ext cx="2338086" cy="5333447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Студенты имеют возможность дополнительно заниматься углублённым изучением иностранных языков (ЛИНГВА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посещать различные занятия в рамках Клуба исторического туризма, туристического клуба «Ветер», шахматного клуба, спортивных секций, кружков художественной самодеятельности и др. 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18" name="Рисунок 17" descr="Изображение выглядит как внутренний, стол, группа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E58F9A5-11D4-4F61-9E60-CA4F628BF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59"/>
          <a:stretch/>
        </p:blipFill>
        <p:spPr>
          <a:xfrm>
            <a:off x="6054126" y="217214"/>
            <a:ext cx="4410273" cy="25913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7AAD9BE-1BF3-4934-A4E0-CD3F26FDE6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89671" y="3862297"/>
            <a:ext cx="3579567" cy="2581419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3D41F5F-4587-4A67-97F3-36BBF71A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3577" y="4495175"/>
            <a:ext cx="3273193" cy="21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8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pic>
        <p:nvPicPr>
          <p:cNvPr id="9" name="Рисунок 8" descr="Изображение выглядит как человек, стол, внутренний, стул&#10;&#10;Автоматически созданное описание">
            <a:extLst>
              <a:ext uri="{FF2B5EF4-FFF2-40B4-BE49-F238E27FC236}">
                <a16:creationId xmlns:a16="http://schemas.microsoft.com/office/drawing/2014/main" xmlns="" id="{321EC2B4-B204-4BA4-9081-41349B8932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"/>
          <a:stretch/>
        </p:blipFill>
        <p:spPr>
          <a:xfrm>
            <a:off x="7245363" y="2586444"/>
            <a:ext cx="2346190" cy="2057399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10" name="Рисунок 9" descr="F:\Фото-Тимирязевка\Клуб исторического туризма\bKW3kWtsxtU.jpg">
            <a:extLst>
              <a:ext uri="{FF2B5EF4-FFF2-40B4-BE49-F238E27FC236}">
                <a16:creationId xmlns:a16="http://schemas.microsoft.com/office/drawing/2014/main" xmlns="" id="{8553A79A-A12F-45B5-BC2E-4749BB9353D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 bwMode="auto">
          <a:xfrm>
            <a:off x="9261566" y="2390503"/>
            <a:ext cx="2272937" cy="2534194"/>
          </a:xfrm>
          <a:prstGeom prst="rect">
            <a:avLst/>
          </a:prstGeom>
          <a:noFill/>
        </p:spPr>
      </p:pic>
      <p:pic>
        <p:nvPicPr>
          <p:cNvPr id="5122" name="Picture 2" descr="https://sun9-69.userapi.com/impf/c855120/v855120907/14a915/WtG3K-iojFs.jpg?size=1280x960&amp;quality=96&amp;sign=2d0b4b036eca19bed706d8688e98dcee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6503" y="2116182"/>
            <a:ext cx="2550431" cy="1912823"/>
          </a:xfrm>
          <a:prstGeom prst="rect">
            <a:avLst/>
          </a:prstGeom>
          <a:noFill/>
        </p:spPr>
      </p:pic>
      <p:pic>
        <p:nvPicPr>
          <p:cNvPr id="5124" name="Picture 4" descr="https://sun9-78.userapi.com/impf/c854020/v854020182/12b883/k8WC8nei1wo.jpg?size=1280x853&amp;quality=96&amp;sign=b8fa2a1b5f5c74c5bfc0c66e4fd75b37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3645" y="207600"/>
            <a:ext cx="2877004" cy="1917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55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6B305-114D-4BDF-AD58-446E4EC4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239" y="404948"/>
            <a:ext cx="3356989" cy="5577840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АБИТУРИЕНТСКИЕ СУББОТЫ.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Мастер-класс по направлению подготовки ТУРИЗМ - профиль "Организация и предоставление туристических услуг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Старшеклассники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учащиеся колледжей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знакомятся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кафедрой государственного и муниципального управления и туризма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Председатель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турклуба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«Ветер» –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Ходыкин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Иван подробно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рассказывает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ребятам о самых главных моментах туристической жизни - «Как ставить палатку и собирать рюкзак».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фото на память в палатке, которую поставили сами участники мероприятия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7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8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pic>
        <p:nvPicPr>
          <p:cNvPr id="40962" name="Picture 2" descr="https://sun9-5.userapi.com/impg/_YHiYkkOx48g11Odvb8H2vv6M_bdjH2ahlXJjQ/Vl52BgyHkyg.jpg?size=1280x853&amp;quality=95&amp;sign=5bbf6cb284e8360dff342127db19e641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1917" y="313509"/>
            <a:ext cx="3344833" cy="2229018"/>
          </a:xfrm>
          <a:prstGeom prst="rect">
            <a:avLst/>
          </a:prstGeom>
          <a:noFill/>
        </p:spPr>
      </p:pic>
      <p:pic>
        <p:nvPicPr>
          <p:cNvPr id="40964" name="Picture 4" descr="https://sun9-85.userapi.com/impg/m4TlKEhKfgqwqdHmgeayjaH2XRbZ3Q1kUS62aA/6L6UPnoAtq8.jpg?size=1280x853&amp;quality=95&amp;sign=3dcefacf141239d3a29d5065d718c81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2385" y="2743199"/>
            <a:ext cx="2313029" cy="1541417"/>
          </a:xfrm>
          <a:prstGeom prst="rect">
            <a:avLst/>
          </a:prstGeom>
          <a:noFill/>
        </p:spPr>
      </p:pic>
      <p:pic>
        <p:nvPicPr>
          <p:cNvPr id="40966" name="Picture 6" descr="https://sun9-3.userapi.com/impg/9QPeNrcX_atQvuzkFCSlbFCVDsnqT2ua8-3Cow/mQBYncUz2dI.jpg?size=1280x853&amp;quality=95&amp;sign=fb78750325090df34169f126b96f9d1c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9132" y="705394"/>
            <a:ext cx="2646132" cy="1763399"/>
          </a:xfrm>
          <a:prstGeom prst="rect">
            <a:avLst/>
          </a:prstGeom>
          <a:noFill/>
        </p:spPr>
      </p:pic>
      <p:pic>
        <p:nvPicPr>
          <p:cNvPr id="40968" name="Picture 8" descr="https://sun9-82.userapi.com/impg/EasojQt2A_2ATKpG68_zMjYkjua0h4Quf7kSlw/LOjZkQvDZwk.jpg?size=1280x853&amp;quality=95&amp;sign=33503e54bf19451bf8a3523fb7ae6f1b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78942" y="4859383"/>
            <a:ext cx="2306575" cy="1537116"/>
          </a:xfrm>
          <a:prstGeom prst="rect">
            <a:avLst/>
          </a:prstGeom>
          <a:noFill/>
        </p:spPr>
      </p:pic>
      <p:pic>
        <p:nvPicPr>
          <p:cNvPr id="40970" name="Picture 10" descr="https://sun9-81.userapi.com/impg/MpX8JxxjXSnMLQ8SD4n8t-77svxf2bXHZIpU3g/FdyxQwNDDsI.jpg?size=1280x853&amp;quality=95&amp;sign=9e9a24de2d5f5c12878997f32d4f0de6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2161" y="4583628"/>
            <a:ext cx="2328361" cy="1551635"/>
          </a:xfrm>
          <a:prstGeom prst="rect">
            <a:avLst/>
          </a:prstGeom>
          <a:noFill/>
        </p:spPr>
      </p:pic>
      <p:pic>
        <p:nvPicPr>
          <p:cNvPr id="40972" name="Picture 12" descr="https://sun9-79.userapi.com/impg/l50uj2Ofwl5l4ieAYDuEpwRq0PBJ4Ru_X9v0Zw/6H_Qua0YJLk.jpg?size=1280x853&amp;quality=95&amp;sign=345d28bc694a5193e2abdea176490110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14662" y="4897165"/>
            <a:ext cx="2334742" cy="1555887"/>
          </a:xfrm>
          <a:prstGeom prst="rect">
            <a:avLst/>
          </a:prstGeom>
          <a:noFill/>
        </p:spPr>
      </p:pic>
      <p:pic>
        <p:nvPicPr>
          <p:cNvPr id="40973" name="Picture 13" descr="C:\Users\ekolomeeva\Desktop\vKQ68nfHzD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72771" y="2651759"/>
            <a:ext cx="4927045" cy="1680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55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F34927-A7A9-4C5B-9CBC-AFB2BB87E71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70662" y="282814"/>
            <a:ext cx="2123363" cy="2865334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22CBD74-9CBE-4020-9BB6-B32A6880C3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81453" y="4010297"/>
            <a:ext cx="6573598" cy="2284521"/>
          </a:xfrm>
          <a:prstGeom prst="rect">
            <a:avLst/>
          </a:prstGeom>
        </p:spPr>
      </p:pic>
      <p:pic>
        <p:nvPicPr>
          <p:cNvPr id="31" name="Изображение 3" descr="IMG_20180319_210822">
            <a:extLst>
              <a:ext uri="{FF2B5EF4-FFF2-40B4-BE49-F238E27FC236}">
                <a16:creationId xmlns:a16="http://schemas.microsoft.com/office/drawing/2014/main" xmlns="" id="{F301733C-4D3D-4BAE-AC94-E26933E240A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7005" y="246336"/>
            <a:ext cx="2674620" cy="295024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BBFA1C08-28C7-440B-B9A1-36979441F8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434" y="3240700"/>
            <a:ext cx="4452759" cy="3436277"/>
          </a:xfrm>
          <a:prstGeom prst="rect">
            <a:avLst/>
          </a:prstGeom>
        </p:spPr>
      </p:pic>
      <p:pic>
        <p:nvPicPr>
          <p:cNvPr id="8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9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035042" y="705395"/>
            <a:ext cx="3291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Студенты гарантированно ежегодно участвуют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самых престижных международных туристических выставках, проходящих в России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ИНТУРМАРКЕТ и МИТТ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 descr="C:\Users\ekolomeeva\Desktop\inturmarket_03_20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92887" y="3289007"/>
            <a:ext cx="2237559" cy="2199706"/>
          </a:xfrm>
          <a:prstGeom prst="rect">
            <a:avLst/>
          </a:prstGeom>
          <a:noFill/>
        </p:spPr>
      </p:pic>
      <p:pic>
        <p:nvPicPr>
          <p:cNvPr id="13" name="Рисунок 12" descr="Изображение выглядит как внутренний, человек, женщина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C7846F23-E6A4-4689-8204-7FA43076AA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3" r="1" b="1397"/>
          <a:stretch/>
        </p:blipFill>
        <p:spPr>
          <a:xfrm>
            <a:off x="9459589" y="1580606"/>
            <a:ext cx="1646735" cy="160673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74807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B0D40EF-BA14-42F1-9492-D38C59DCAB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B2C3A70F-581F-48B1-AD94-04AF9A38D2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13EABD0F-494E-4C0C-8A0C-139AFC428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xmlns="" id="{739811F7-2462-4463-BE69-32CEBED039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xmlns="" id="{D91A6F9F-54F1-461A-A043-E97203A85F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28681C3A-B98D-44BE-8120-45C3F3BA07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xmlns="" id="{37478156-05FD-4D8F-AE53-B3D40AF29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xmlns="" id="{A81F9C83-B446-4703-8B99-C01F0E403E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xmlns="" id="{C2F5F0B6-D807-4AAE-852B-7BECE0CF45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xmlns="" id="{0945AE7B-1E9E-491F-976F-1552730887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xmlns="" id="{A38028DA-F87E-4372-9295-BC98DB4007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31FD3CE-CE0A-4FD9-967C-4D340CA378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30">
            <a:extLst>
              <a:ext uri="{FF2B5EF4-FFF2-40B4-BE49-F238E27FC236}">
                <a16:creationId xmlns:a16="http://schemas.microsoft.com/office/drawing/2014/main" xmlns="" id="{0663EB55-934F-42EF-80DE-098647DE7A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26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036425" y="222068"/>
            <a:ext cx="6335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сфере туризма востребован в гостиничном и ресторанном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бизнесе, любых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организациях, связанных с рынком 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туристических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услуг. Это и компании, занимающиеся перевозками пассажиров, и паспортно-визовые службы, и таможенные органы, и туристические бюро, и гостиницы, и санатории и т.д.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un9-49.userapi.com/impf/c855620/v855620907/13f8b0/A_wcJ5bq0wM.jpg?size=810x1080&amp;quality=96&amp;sign=92d66da16806f645e17ffe810bac64b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" y="3840479"/>
            <a:ext cx="2028007" cy="270401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3918857" y="2259873"/>
            <a:ext cx="79030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Существует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отдельная отрасль туристического маркетинга. Она включает в себя рекламное продвижение туристических услуг, повышение привлекательности направлений. Это может потребовать изучение модных тенденций в этой сфере, поиск и разработку новых маршрутов. Также выпускники могут работать экскурсоводами, гидами-переводчиками, сопровождающими.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95452" y="4291097"/>
            <a:ext cx="8948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наличии фантазии и предпринимательского чутья можно продумать и организовать привлекательный туристический объект. Это может быть необычный музей, развлекательный парк,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эко-ферма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интересный маршрут по городским достопримечательностям и т.п. Продвигать его можно самостоятельно, например, через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соцсети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или заключив договор с турагентством. При работе в гостиничном бизнесе можно вырасти до управляющего или открыть собственную гостиницу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гест-хаус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хостел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т.п.).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1" name="Picture 9" descr="C:\Users\ekolomeeva\Desktop\Рисунок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786" y="248194"/>
            <a:ext cx="3488343" cy="2205946"/>
          </a:xfrm>
          <a:prstGeom prst="rect">
            <a:avLst/>
          </a:prstGeom>
          <a:noFill/>
        </p:spPr>
      </p:pic>
      <p:pic>
        <p:nvPicPr>
          <p:cNvPr id="32" name="Picture 6" descr="https://sun9-26.userapi.com/impf/c858428/v858428523/b2af6/sCdYiQhC-gQ.jpg?size=1280x853&amp;quality=96&amp;sign=fe521f0000fd431fc8d6d73dec253e9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8451" y="1959429"/>
            <a:ext cx="2587456" cy="1724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3191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1F2B4773-3207-44CC-B7AC-892B70498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2B8267CA-A7A5-4E11-9D92-4EAC3DD3E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E83D61B5-C6B4-4A4B-85AD-FEE7A54912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23">
              <a:extLst>
                <a:ext uri="{FF2B5EF4-FFF2-40B4-BE49-F238E27FC236}">
                  <a16:creationId xmlns:a16="http://schemas.microsoft.com/office/drawing/2014/main" xmlns="" id="{A0B67FE4-688F-4497-8BFD-157613A697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xmlns="" id="{3BF5BE1A-9BAC-4581-A82B-FD8FE31595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xmlns="" id="{971E5644-6772-414A-8199-E30BFB02A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xmlns="" id="{E8246D50-BB0C-408E-93FD-7B8D63A7F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xmlns="" id="{AFBC5D22-68C1-44FB-8181-CB84ECAA8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xmlns="" id="{FB6D0FCE-FBDB-4655-A1A7-640B1E86B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xmlns="" id="{BC8157DF-FD90-4AD6-B803-3AC0ACD8E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xmlns="" id="{3548B067-9D63-4D21-92EF-CBC9E6338C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6B305-114D-4BDF-AD58-446E4EC4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9613" y="420225"/>
            <a:ext cx="8596668" cy="72566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Адрес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приемной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</a:rPr>
              <a:t>комиссии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900A660C-1C5A-4B2B-9E26-1C3395E3C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55197" y="1724298"/>
            <a:ext cx="5053679" cy="332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705E357-E23E-4896-AE40-F89398F6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7580" y="1528025"/>
            <a:ext cx="4014877" cy="435026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l"/>
            <a:r>
              <a:rPr lang="ru-RU" sz="2000" b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hlinkClick r:id="rId3"/>
              </a:rPr>
              <a:t>priem@rgau-msha.ru</a:t>
            </a:r>
            <a:r>
              <a:rPr lang="ru-RU" sz="20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г. Москва, Лиственничная аллея,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2Д</a:t>
            </a:r>
          </a:p>
          <a:p>
            <a:pPr algn="l"/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https://pk.timacad.ru/#5 </a:t>
            </a:r>
            <a:endParaRPr lang="ru-RU" sz="2000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/>
            </a:r>
            <a:br>
              <a:rPr lang="ru-RU" sz="2000" b="0" dirty="0">
                <a:effectLst/>
                <a:latin typeface="Times New Roman" pitchFamily="18" charset="0"/>
                <a:cs typeface="Times New Roman" pitchFamily="18" charset="0"/>
                <a:hlinkClick r:id="rId4"/>
              </a:rPr>
            </a:br>
            <a:r>
              <a:rPr lang="ru-RU" sz="2000" b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>oplatapk@rgau-msha.ru</a:t>
            </a:r>
            <a:r>
              <a:rPr lang="ru-RU" sz="2000" b="0" dirty="0">
                <a:effectLst/>
                <a:latin typeface="Times New Roman" pitchFamily="18" charset="0"/>
                <a:cs typeface="Times New Roman" pitchFamily="18" charset="0"/>
                <a:hlinkClick r:id="rId4"/>
              </a:rPr>
              <a:t/>
            </a:r>
            <a:br>
              <a:rPr lang="ru-RU" sz="2000" b="0" dirty="0">
                <a:effectLst/>
                <a:latin typeface="Times New Roman" pitchFamily="18" charset="0"/>
                <a:cs typeface="Times New Roman" pitchFamily="18" charset="0"/>
                <a:hlinkClick r:id="rId4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Часы работы Приемной комиссии.</a:t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ПН-ПТ: 09:00-17:30</a:t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СБ: 09:00-14:00</a:t>
            </a:r>
            <a:b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ВС: выходной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Приемная комиссия:</a:t>
            </a:r>
            <a:r>
              <a:rPr lang="ru-RU" sz="2000" dirty="0">
                <a:latin typeface="Times New Roman" pitchFamily="18" charset="0"/>
                <a:cs typeface="Times New Roman" pitchFamily="18" charset="0"/>
                <a:hlinkClick r:id="rId5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  <a:hlinkClick r:id="rId5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8(800)222-04-02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Кафедра ГМУ и туризма</a:t>
            </a:r>
          </a:p>
          <a:p>
            <a:pPr algn="l"/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gosupr@rgau-msha.ru</a:t>
            </a:r>
            <a:endParaRPr lang="ru-RU" sz="2000" b="0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17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548640" y="5342709"/>
            <a:ext cx="5251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https://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youtu.be/H3GMlDaiuI8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Тимирязевской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Академии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23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4">
            <a:extLst>
              <a:ext uri="{FF2B5EF4-FFF2-40B4-BE49-F238E27FC236}">
                <a16:creationId xmlns:a16="http://schemas.microsoft.com/office/drawing/2014/main" xmlns="" id="{1F2B4773-3207-44CC-B7AC-892B704982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2B8267CA-A7A5-4E11-9D92-4EAC3DD3E8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E83D61B5-C6B4-4A4B-85AD-FEE7A54912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23">
              <a:extLst>
                <a:ext uri="{FF2B5EF4-FFF2-40B4-BE49-F238E27FC236}">
                  <a16:creationId xmlns:a16="http://schemas.microsoft.com/office/drawing/2014/main" xmlns="" id="{A0B67FE4-688F-4497-8BFD-157613A697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5">
              <a:extLst>
                <a:ext uri="{FF2B5EF4-FFF2-40B4-BE49-F238E27FC236}">
                  <a16:creationId xmlns:a16="http://schemas.microsoft.com/office/drawing/2014/main" xmlns="" id="{3BF5BE1A-9BAC-4581-A82B-FD8FE31595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xmlns="" id="{971E5644-6772-414A-8199-E30BFB02A5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7">
              <a:extLst>
                <a:ext uri="{FF2B5EF4-FFF2-40B4-BE49-F238E27FC236}">
                  <a16:creationId xmlns:a16="http://schemas.microsoft.com/office/drawing/2014/main" xmlns="" id="{E8246D50-BB0C-408E-93FD-7B8D63A7F7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8">
              <a:extLst>
                <a:ext uri="{FF2B5EF4-FFF2-40B4-BE49-F238E27FC236}">
                  <a16:creationId xmlns:a16="http://schemas.microsoft.com/office/drawing/2014/main" xmlns="" id="{AFBC5D22-68C1-44FB-8181-CB84ECAA83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9">
              <a:extLst>
                <a:ext uri="{FF2B5EF4-FFF2-40B4-BE49-F238E27FC236}">
                  <a16:creationId xmlns:a16="http://schemas.microsoft.com/office/drawing/2014/main" xmlns="" id="{FB6D0FCE-FBDB-4655-A1A7-640B1E86B5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xmlns="" id="{BC8157DF-FD90-4AD6-B803-3AC0ACD8E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xmlns="" id="{3548B067-9D63-4D21-92EF-CBC9E6338C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6B305-114D-4BDF-AD58-446E4EC4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555" y="198157"/>
            <a:ext cx="7975382" cy="72566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ПРИХОДИТЕ К НАМ УЧИТЬСЯ!!!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705E357-E23E-4896-AE40-F89398F6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9283" y="1018572"/>
            <a:ext cx="4965244" cy="5607515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buFont typeface="Wingdings 3" charset="2"/>
              <a:buChar char="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17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pic>
        <p:nvPicPr>
          <p:cNvPr id="39938" name="Picture 2" descr="https://sun9-81.userapi.com/impf/c858428/v858428523/b2a56/CeHbbqJyzTI.jpg?size=1280x853&amp;quality=96&amp;sign=4610c2d96e0acbc21fbe236c7a847d8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8697" y="963440"/>
            <a:ext cx="8007532" cy="5336270"/>
          </a:xfrm>
          <a:prstGeom prst="rect">
            <a:avLst/>
          </a:prstGeom>
          <a:noFill/>
        </p:spPr>
      </p:pic>
      <p:pic>
        <p:nvPicPr>
          <p:cNvPr id="39940" name="Picture 4" descr="https://sun9-85.userapi.com/impf/c858428/v858428523/b2a2e/Te7-UrGl9xA.jpg?size=1280x853&amp;quality=96&amp;sign=af0b807163a265d253f76a9b78b0b6f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" y="3055302"/>
            <a:ext cx="5085806" cy="3389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5233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ADFFC45-3DC9-4433-926F-043E879D9D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xmlns="" id="{B5F26A87-0610-435F-AA13-BD658385C9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E6321436-5AAD-4FB6-BB0D-316D4540E8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94B0BD33-3D46-4F43-947A-825DFEF610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xmlns="" id="{92E26C27-E1F5-47DC-9F83-469D196C55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95F944E7-2B4E-4AE2-B4DB-846FF8AE0B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xmlns="" id="{FF14952D-390F-46CC-B302-73DDD9C416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xmlns="" id="{867CDE55-B22A-40D0-882A-9452919EE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8C409231-C942-4808-B529-DAC32A7DB0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69370F01-B8C9-4CE4-824C-92B2792E6E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Направление подготовки «Туризм» в Институте экономики и управления АПК – это перспективно!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знаем 7 причин, почему тебе стоит выбрать именно эту профессию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Тимирязевке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Интересно?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Тогда скорее смотри видео!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https://vk.com/econom.timacad?w=wall-170566066_1101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06F3370-6257-440F-BDFD-F83985D6A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751" y="213502"/>
            <a:ext cx="2359882" cy="235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ekolomeeva\Desktop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8815" y="382679"/>
            <a:ext cx="1372082" cy="1289367"/>
          </a:xfrm>
          <a:prstGeom prst="rect">
            <a:avLst/>
          </a:prstGeom>
          <a:noFill/>
        </p:spPr>
      </p:pic>
      <p:pic>
        <p:nvPicPr>
          <p:cNvPr id="16386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77536" y="5447211"/>
            <a:ext cx="1110343" cy="1110343"/>
          </a:xfrm>
          <a:prstGeom prst="rect">
            <a:avLst/>
          </a:prstGeom>
          <a:noFill/>
        </p:spPr>
      </p:pic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279159" y="2901301"/>
            <a:ext cx="4162212" cy="1892768"/>
          </a:xfrm>
        </p:spPr>
        <p:txBody>
          <a:bodyPr>
            <a:normAutofit/>
          </a:bodyPr>
          <a:lstStyle/>
          <a:p>
            <a:pPr algn="ctr"/>
            <a:r>
              <a:rPr lang="ru-RU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Туризм в </a:t>
            </a:r>
            <a:endParaRPr lang="ru-RU" sz="32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r:id="rId6"/>
            </a:endParaRPr>
          </a:p>
          <a:p>
            <a:pPr algn="ctr"/>
            <a:r>
              <a:rPr lang="ru-RU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РГАУ-МСХА </a:t>
            </a:r>
          </a:p>
          <a:p>
            <a:pPr algn="ctr"/>
            <a:r>
              <a:rPr lang="ru-RU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им</a:t>
            </a:r>
            <a:r>
              <a:rPr lang="ru-RU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. К.А. </a:t>
            </a:r>
            <a:r>
              <a:rPr lang="ru-RU" sz="32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Тимирязева</a:t>
            </a:r>
            <a:endParaRPr lang="ru-RU" sz="32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hlinkClick r:id="rId6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03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4" name="Group 78">
            <a:extLst>
              <a:ext uri="{FF2B5EF4-FFF2-40B4-BE49-F238E27FC236}">
                <a16:creationId xmlns:a16="http://schemas.microsoft.com/office/drawing/2014/main" xmlns="" id="{BFF60B97-5EB1-411D-9287-82F79E225F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D674D93F-5BDC-4ACB-A8CA-7E98165118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5" name="Straight Connector 80">
              <a:extLst>
                <a:ext uri="{FF2B5EF4-FFF2-40B4-BE49-F238E27FC236}">
                  <a16:creationId xmlns:a16="http://schemas.microsoft.com/office/drawing/2014/main" xmlns="" id="{08928BCD-A664-442D-ABA1-C3CFBED999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23">
              <a:extLst>
                <a:ext uri="{FF2B5EF4-FFF2-40B4-BE49-F238E27FC236}">
                  <a16:creationId xmlns:a16="http://schemas.microsoft.com/office/drawing/2014/main" xmlns="" id="{BA984793-63CC-45CB-A884-996FAAC233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5">
              <a:extLst>
                <a:ext uri="{FF2B5EF4-FFF2-40B4-BE49-F238E27FC236}">
                  <a16:creationId xmlns:a16="http://schemas.microsoft.com/office/drawing/2014/main" xmlns="" id="{2F0C28C5-1A58-4CFD-AE80-A035DCD738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xmlns="" id="{95D7054E-4DD9-45B4-9774-43146D6C73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7">
              <a:extLst>
                <a:ext uri="{FF2B5EF4-FFF2-40B4-BE49-F238E27FC236}">
                  <a16:creationId xmlns:a16="http://schemas.microsoft.com/office/drawing/2014/main" xmlns="" id="{B82025D2-80F5-4523-8D68-3831F8711F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Rectangle 28">
              <a:extLst>
                <a:ext uri="{FF2B5EF4-FFF2-40B4-BE49-F238E27FC236}">
                  <a16:creationId xmlns:a16="http://schemas.microsoft.com/office/drawing/2014/main" xmlns="" id="{BC890E5E-6997-4B43-8F03-33C4CA22B6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9">
              <a:extLst>
                <a:ext uri="{FF2B5EF4-FFF2-40B4-BE49-F238E27FC236}">
                  <a16:creationId xmlns:a16="http://schemas.microsoft.com/office/drawing/2014/main" xmlns="" id="{A8F61413-378E-434E-BB32-C83A8B826E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xmlns="" id="{22FCA4F9-826F-46CC-97AA-E951F199A6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xmlns="" id="{96E65488-263B-49DE-A257-2F17752147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xmlns="" id="{531A1158-931F-4682-A085-AF74D62041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6B305-114D-4BDF-AD58-446E4EC4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3698" y="274319"/>
            <a:ext cx="4606103" cy="15040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200" b="1" dirty="0" err="1">
                <a:solidFill>
                  <a:schemeClr val="accent2"/>
                </a:solidFill>
              </a:rPr>
              <a:t>Программа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высшего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образования</a:t>
            </a:r>
            <a:r>
              <a:rPr lang="en-US" sz="2200" b="1" dirty="0">
                <a:solidFill>
                  <a:schemeClr val="accent2"/>
                </a:solidFill>
              </a:rPr>
              <a:t> — бакалавриат</a:t>
            </a:r>
            <a:br>
              <a:rPr lang="en-US" sz="2200" b="1" dirty="0">
                <a:solidFill>
                  <a:schemeClr val="accent2"/>
                </a:solidFill>
              </a:rPr>
            </a:br>
            <a:r>
              <a:rPr lang="en-US" sz="2200" b="1" dirty="0" err="1">
                <a:solidFill>
                  <a:schemeClr val="accent2"/>
                </a:solidFill>
              </a:rPr>
              <a:t>Направление</a:t>
            </a:r>
            <a:r>
              <a:rPr lang="en-US" sz="2200" b="1" dirty="0">
                <a:solidFill>
                  <a:schemeClr val="accent2"/>
                </a:solidFill>
              </a:rPr>
              <a:t> — </a:t>
            </a:r>
            <a:r>
              <a:rPr lang="ru-RU" sz="2200" b="1" dirty="0" smtClean="0">
                <a:solidFill>
                  <a:schemeClr val="accent2"/>
                </a:solidFill>
              </a:rPr>
              <a:t/>
            </a:r>
            <a:br>
              <a:rPr lang="ru-RU" sz="2200" b="1" dirty="0" smtClean="0">
                <a:solidFill>
                  <a:schemeClr val="accent2"/>
                </a:solidFill>
              </a:rPr>
            </a:br>
            <a:r>
              <a:rPr lang="en-US" sz="2200" b="1" dirty="0" smtClean="0">
                <a:solidFill>
                  <a:schemeClr val="accent2"/>
                </a:solidFill>
              </a:rPr>
              <a:t>43.03.02 </a:t>
            </a:r>
            <a:r>
              <a:rPr lang="en-US" sz="2200" b="1" dirty="0" err="1">
                <a:solidFill>
                  <a:schemeClr val="accent2"/>
                </a:solidFill>
              </a:rPr>
              <a:t>Туризм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pic>
        <p:nvPicPr>
          <p:cNvPr id="29" name="Picture 12">
            <a:extLst>
              <a:ext uri="{FF2B5EF4-FFF2-40B4-BE49-F238E27FC236}">
                <a16:creationId xmlns:a16="http://schemas.microsoft.com/office/drawing/2014/main" xmlns="" id="{CAA9F541-E17D-478A-812E-8FF647B06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757" b="-3"/>
          <a:stretch/>
        </p:blipFill>
        <p:spPr bwMode="auto">
          <a:xfrm>
            <a:off x="3004458" y="0"/>
            <a:ext cx="2965268" cy="261883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505262D6-5145-4F2D-BCFB-F448EC8C3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20" r="10861" b="-3"/>
          <a:stretch/>
        </p:blipFill>
        <p:spPr bwMode="auto">
          <a:xfrm>
            <a:off x="440933" y="0"/>
            <a:ext cx="2968473" cy="261883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3DBC6DB9-0BC2-4FF8-A3F5-57D0609DC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46" r="624"/>
          <a:stretch/>
        </p:blipFill>
        <p:spPr bwMode="auto">
          <a:xfrm>
            <a:off x="2" y="2618834"/>
            <a:ext cx="5590902" cy="4145217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705E357-E23E-4896-AE40-F89398F6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2441" y="1882374"/>
            <a:ext cx="4418212" cy="4531479"/>
          </a:xfrm>
        </p:spPr>
        <p:txBody>
          <a:bodyPr vert="horz" lIns="91440" tIns="45720" rIns="91440" bIns="45720" rtlCol="0">
            <a:normAutofit/>
          </a:bodyPr>
          <a:lstStyle/>
          <a:p>
            <a:pPr lvl="0" algn="l">
              <a:lnSpc>
                <a:spcPct val="90000"/>
              </a:lnSpc>
              <a:buFont typeface="Wingdings 3" charset="2"/>
              <a:buChar char=""/>
              <a:defRPr/>
            </a:pPr>
            <a:r>
              <a:rPr lang="ru-RU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Туристский сектор России сохраняет значительный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потенциал для ускорения 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темпов роста и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усиления 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роли в развитии экономики.</a:t>
            </a:r>
          </a:p>
          <a:p>
            <a:pPr lvl="0" algn="l">
              <a:lnSpc>
                <a:spcPct val="90000"/>
              </a:lnSpc>
              <a:buFont typeface="Wingdings 3" charset="2"/>
              <a:buChar char="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Стратегия развития туризма в Российской Федерации на период до 2035 года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(утверждена распоряжением Правительства Российской Федерации от 20 сентября 2019 года №2129-р) </a:t>
            </a:r>
          </a:p>
          <a:p>
            <a:pPr lvl="0" algn="l">
              <a:lnSpc>
                <a:spcPct val="90000"/>
              </a:lnSpc>
              <a:buFont typeface="Wingdings 3" charset="2"/>
              <a:buChar char=""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Нацпроект "Туризм и индустрия гостеприимства«</a:t>
            </a:r>
          </a:p>
          <a:p>
            <a:pPr lvl="0" algn="l">
              <a:lnSpc>
                <a:spcPct val="90000"/>
              </a:lnSpc>
              <a:buFont typeface="Wingdings 3" charset="2"/>
              <a:buChar char="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Постановление от 24 декабря 2021 №2439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утверждении государственной программы Российской Федерации "Развитие туризма"» 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90000"/>
              </a:lnSpc>
              <a:buFont typeface="Wingdings 3" charset="2"/>
              <a:buChar char=""/>
              <a:defRPr/>
            </a:pPr>
            <a:endParaRPr lang="ru-RU" dirty="0">
              <a:effectLst/>
              <a:latin typeface="Arial" panose="020B0604020202020204" pitchFamily="34" charset="0"/>
            </a:endParaRPr>
          </a:p>
          <a:p>
            <a:pPr lvl="0" algn="l">
              <a:lnSpc>
                <a:spcPct val="90000"/>
              </a:lnSpc>
              <a:buFont typeface="Wingdings 3" charset="2"/>
              <a:buChar char="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68CC4534-BAAC-4D5F-9F61-089745A30A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xmlns="" id="{99868E2D-9742-407F-951A-CBC2D02BB6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xmlns="" id="{0260601E-0F58-44EA-8496-D4CCBA9DF7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Rectangle 23">
              <a:extLst>
                <a:ext uri="{FF2B5EF4-FFF2-40B4-BE49-F238E27FC236}">
                  <a16:creationId xmlns:a16="http://schemas.microsoft.com/office/drawing/2014/main" xmlns="" id="{E7685DF3-C544-4461-BCFF-BFC22FD087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Rectangle 25">
              <a:extLst>
                <a:ext uri="{FF2B5EF4-FFF2-40B4-BE49-F238E27FC236}">
                  <a16:creationId xmlns:a16="http://schemas.microsoft.com/office/drawing/2014/main" xmlns="" id="{BF702000-D597-4B33-97F1-3EA2CA978D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xmlns="" id="{7940EC63-7135-4958-A6DA-2B7B3F549B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27">
              <a:extLst>
                <a:ext uri="{FF2B5EF4-FFF2-40B4-BE49-F238E27FC236}">
                  <a16:creationId xmlns:a16="http://schemas.microsoft.com/office/drawing/2014/main" xmlns="" id="{0EDEC1C3-D953-4DF1-914A-FE4A7DB612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Rectangle 28">
              <a:extLst>
                <a:ext uri="{FF2B5EF4-FFF2-40B4-BE49-F238E27FC236}">
                  <a16:creationId xmlns:a16="http://schemas.microsoft.com/office/drawing/2014/main" xmlns="" id="{58EFEF71-11D2-41FA-B797-4781045CEA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29">
              <a:extLst>
                <a:ext uri="{FF2B5EF4-FFF2-40B4-BE49-F238E27FC236}">
                  <a16:creationId xmlns:a16="http://schemas.microsoft.com/office/drawing/2014/main" xmlns="" id="{08B9320D-2631-415E-9956-83E6C6F1D7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xmlns="" id="{164EAB87-65E0-4E1F-B08C-D636A9585C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xmlns="" id="{A3C46668-C714-4110-8DCB-DB00563660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1" name="Picture 2" descr="C:\Users\ekolomeeva\Desktop\Рисунок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83444" y="265114"/>
            <a:ext cx="1024561" cy="962796"/>
          </a:xfrm>
          <a:prstGeom prst="rect">
            <a:avLst/>
          </a:prstGeom>
          <a:noFill/>
        </p:spPr>
      </p:pic>
      <p:pic>
        <p:nvPicPr>
          <p:cNvPr id="32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715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6B305-114D-4BDF-AD58-446E4EC4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2972" y="901336"/>
            <a:ext cx="4846320" cy="5239531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Преподаватели кафедры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доктора и кандидаты наук,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имеющие большой практический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 в сфере развития туризма.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Многие из них являются авторами учебных пособий и публикаций.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проведению занятий привлекаются практики турбизнеса. 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готовим уникальных специалистов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отрасли, нацеленных на развитие внутреннего и въездного туризма.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период обучения формируем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студентов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навыки проектного метода управления и комплексного подхода 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решению стоящих задач.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/>
              <a:t/>
            </a:r>
            <a:br>
              <a:rPr lang="ru-RU" sz="2200" dirty="0"/>
            </a:br>
            <a:r>
              <a:rPr lang="en-US" sz="1600" i="1" dirty="0" smtClean="0">
                <a:solidFill>
                  <a:schemeClr val="accent2">
                    <a:lumMod val="75000"/>
                  </a:schemeClr>
                </a:solidFill>
              </a:rPr>
              <a:t>https://www.timacad.ru/education/instituty/institut-ekonomiki-i-upravleniia-apk/kafedra-gosudarstvennogo-i-munitsipalnogo-upravleniia-i-turizma</a:t>
            </a:r>
            <a:endParaRPr lang="ru-RU" sz="16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Рисунок 17" descr="Изображение выглядит как человек, внутренний, мужчи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28B71DE-EAAF-4823-8BB9-F4BE7907D0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71" r="18360"/>
          <a:stretch/>
        </p:blipFill>
        <p:spPr>
          <a:xfrm>
            <a:off x="191658" y="3984171"/>
            <a:ext cx="1882857" cy="2612572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мужчина, стоит, одеж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7BBE053-CE69-44DE-A989-5110782FE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6061" y="4019851"/>
            <a:ext cx="1820156" cy="2563828"/>
          </a:xfrm>
          <a:prstGeom prst="rect">
            <a:avLst/>
          </a:prstGeom>
        </p:spPr>
      </p:pic>
      <p:pic>
        <p:nvPicPr>
          <p:cNvPr id="7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8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pic>
        <p:nvPicPr>
          <p:cNvPr id="13314" name="Picture 2" descr="https://sun9-74.userapi.com/impf/c858428/v858428523/b2c68/_wISUNP6_9E.jpg?size=1280x853&amp;quality=96&amp;sign=3dfaedc09c3fd62e2fac446284225fb2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194" y="203160"/>
            <a:ext cx="2772646" cy="1847709"/>
          </a:xfrm>
          <a:prstGeom prst="rect">
            <a:avLst/>
          </a:prstGeom>
          <a:noFill/>
        </p:spPr>
      </p:pic>
      <p:pic>
        <p:nvPicPr>
          <p:cNvPr id="13316" name="Picture 4" descr="https://sun9-78.userapi.com/impf/c858428/v858428523/b2c04/HGTKAtX9n-o.jpg?size=1280x853&amp;quality=96&amp;sign=6feb4f5f14c3f93a4d48cf6b0e7b0459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817" y="2206171"/>
            <a:ext cx="2550432" cy="1699624"/>
          </a:xfrm>
          <a:prstGeom prst="rect">
            <a:avLst/>
          </a:prstGeom>
          <a:noFill/>
        </p:spPr>
      </p:pic>
      <p:pic>
        <p:nvPicPr>
          <p:cNvPr id="13318" name="Picture 6" descr="https://sun9-87.userapi.com/impf/c857436/v857436168/932c/dIo-bAQnJAg.jpg?size=508x480&amp;quality=96&amp;sign=282a87bfe04d923a65accc95b7abb484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199835"/>
            <a:ext cx="1806937" cy="1707342"/>
          </a:xfrm>
          <a:prstGeom prst="rect">
            <a:avLst/>
          </a:prstGeom>
          <a:noFill/>
        </p:spPr>
      </p:pic>
      <p:pic>
        <p:nvPicPr>
          <p:cNvPr id="13320" name="Picture 8" descr="https://sun9-30.userapi.com/impf/c857436/v857436168/927b/Hs7e5zhLFyo.jpg?size=500x862&amp;quality=96&amp;sign=eb2668c84321ba47ea7c74536a6fde2b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17980" y="3996345"/>
            <a:ext cx="1531060" cy="2639548"/>
          </a:xfrm>
          <a:prstGeom prst="rect">
            <a:avLst/>
          </a:prstGeom>
          <a:noFill/>
        </p:spPr>
      </p:pic>
      <p:pic>
        <p:nvPicPr>
          <p:cNvPr id="13322" name="Picture 10" descr="https://sun9-8.userapi.com/impf/c857436/v857436168/92fc/rKL-f29WzUE.jpg?size=200x200&amp;quality=96&amp;sign=d2aef9111308a08de302d2ba55a2b23a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72649" y="2024743"/>
            <a:ext cx="19050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250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внешний, человек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0980B24-D0CF-4B65-AC30-B6EC55663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1" r="6408" b="-5"/>
          <a:stretch/>
        </p:blipFill>
        <p:spPr>
          <a:xfrm>
            <a:off x="3078396" y="10"/>
            <a:ext cx="3030396" cy="2618824"/>
          </a:xfrm>
          <a:custGeom>
            <a:avLst/>
            <a:gdLst/>
            <a:ahLst/>
            <a:cxnLst/>
            <a:rect l="l" t="t" r="r" b="b"/>
            <a:pathLst>
              <a:path w="3030396" h="2618834">
                <a:moveTo>
                  <a:pt x="398252" y="0"/>
                </a:moveTo>
                <a:lnTo>
                  <a:pt x="1887012" y="0"/>
                </a:lnTo>
                <a:lnTo>
                  <a:pt x="1887012" y="1"/>
                </a:lnTo>
                <a:lnTo>
                  <a:pt x="3030396" y="1"/>
                </a:lnTo>
                <a:lnTo>
                  <a:pt x="2639222" y="2618834"/>
                </a:lnTo>
                <a:lnTo>
                  <a:pt x="0" y="2618834"/>
                </a:lnTo>
                <a:close/>
              </a:path>
            </a:pathLst>
          </a:cu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705E357-E23E-4896-AE40-F89398F6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6747" y="832674"/>
            <a:ext cx="3859482" cy="5097864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в период обучения студенты изучают около 50 дисциплин. </a:t>
            </a:r>
          </a:p>
          <a:p>
            <a:pPr algn="l">
              <a:lnSpc>
                <a:spcPct val="9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Помимо общеобразовательных дисциплин, студенты знакомятся с процессами развития таких видов туризма, как сельский, экологический, гастрономический, этнографический, конный и рыболовный. </a:t>
            </a:r>
          </a:p>
          <a:p>
            <a:pPr algn="l">
              <a:lnSpc>
                <a:spcPct val="90000"/>
              </a:lnSpc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 также изучают научное проектирование в туризме, психологию, развитие сельских территорий, менеджмент и маркетинг, правовые аспекты деятельности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сфере аграрного туризма, информационно-коммуникационные 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Гис-технологии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туризме и др.   </a:t>
            </a:r>
          </a:p>
        </p:txBody>
      </p:sp>
      <p:pic>
        <p:nvPicPr>
          <p:cNvPr id="11" name="Рисунок 10" descr="Изображение выглядит как человек, внутренний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E6AC98B0-57A7-4E52-AB5F-C111E3DDD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81" r="606" b="-5"/>
          <a:stretch/>
        </p:blipFill>
        <p:spPr>
          <a:xfrm>
            <a:off x="440943" y="10"/>
            <a:ext cx="3038117" cy="2618824"/>
          </a:xfrm>
          <a:custGeom>
            <a:avLst/>
            <a:gdLst/>
            <a:ahLst/>
            <a:cxnLst/>
            <a:rect l="l" t="t" r="r" b="b"/>
            <a:pathLst>
              <a:path w="3038117" h="2618834">
                <a:moveTo>
                  <a:pt x="389438" y="0"/>
                </a:moveTo>
                <a:lnTo>
                  <a:pt x="3038117" y="0"/>
                </a:lnTo>
                <a:lnTo>
                  <a:pt x="2639865" y="2618834"/>
                </a:lnTo>
                <a:lnTo>
                  <a:pt x="0" y="2618834"/>
                </a:lnTo>
                <a:close/>
              </a:path>
            </a:pathLst>
          </a:cu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E82CC2F-F988-41E2-A6DC-299B33156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4"/>
          <a:stretch/>
        </p:blipFill>
        <p:spPr>
          <a:xfrm>
            <a:off x="1" y="2618834"/>
            <a:ext cx="5717617" cy="4239166"/>
          </a:xfrm>
          <a:custGeom>
            <a:avLst/>
            <a:gdLst/>
            <a:ahLst/>
            <a:cxnLst/>
            <a:rect l="l" t="t" r="r" b="b"/>
            <a:pathLst>
              <a:path w="5717617" h="4239166">
                <a:moveTo>
                  <a:pt x="440944" y="0"/>
                </a:moveTo>
                <a:lnTo>
                  <a:pt x="5717617" y="0"/>
                </a:lnTo>
                <a:lnTo>
                  <a:pt x="5084413" y="4239166"/>
                </a:lnTo>
                <a:lnTo>
                  <a:pt x="0" y="4239166"/>
                </a:lnTo>
                <a:lnTo>
                  <a:pt x="0" y="2965186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76A370E-C7CA-4ED6-BBEE-CE73A7944B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40943" y="2618834"/>
            <a:ext cx="52838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9C45DED-5AFE-434B-A28C-F5DF05539B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3078396" y="0"/>
            <a:ext cx="400664" cy="26188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9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pic>
        <p:nvPicPr>
          <p:cNvPr id="10" name="Picture 4" descr="https://sun9-88.userapi.com/impf/c858428/v858428523/b2bc8/Ryq1IS2SQEI.jpg?size=1280x853&amp;quality=96&amp;sign=ffe7626f72e3ecdec2efb31d08b14815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85633" y="2246810"/>
            <a:ext cx="3741292" cy="2493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2818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015E3E78-BF51-4607-86CE-A0299B88FE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 descr="Изображение выглядит как здание, внешний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AFD6AB43-F27B-4277-AFAD-CDD7E7FCB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496" r="-2" b="3953"/>
          <a:stretch/>
        </p:blipFill>
        <p:spPr>
          <a:xfrm>
            <a:off x="44295" y="10362"/>
            <a:ext cx="7259971" cy="6856105"/>
          </a:xfrm>
          <a:custGeom>
            <a:avLst/>
            <a:gdLst/>
            <a:ahLst/>
            <a:cxnLst/>
            <a:rect l="l" t="t" r="r" b="b"/>
            <a:pathLst>
              <a:path w="7259991" h="6856115">
                <a:moveTo>
                  <a:pt x="0" y="0"/>
                </a:moveTo>
                <a:lnTo>
                  <a:pt x="5841644" y="0"/>
                </a:lnTo>
                <a:lnTo>
                  <a:pt x="7253976" y="4479990"/>
                </a:lnTo>
                <a:lnTo>
                  <a:pt x="7259991" y="4484422"/>
                </a:lnTo>
                <a:lnTo>
                  <a:pt x="5514446" y="6852824"/>
                </a:lnTo>
                <a:lnTo>
                  <a:pt x="6776547" y="6852824"/>
                </a:lnTo>
                <a:lnTo>
                  <a:pt x="6776547" y="6856115"/>
                </a:lnTo>
                <a:lnTo>
                  <a:pt x="0" y="6856115"/>
                </a:lnTo>
                <a:close/>
              </a:path>
            </a:pathLst>
          </a:cu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B98D0A3-D27B-4CE7-A9AF-E314994EF0D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404" r="-2" b="50403"/>
          <a:stretch/>
        </p:blipFill>
        <p:spPr bwMode="auto">
          <a:xfrm>
            <a:off x="5883880" y="0"/>
            <a:ext cx="4892978" cy="2286000"/>
          </a:xfrm>
          <a:custGeom>
            <a:avLst/>
            <a:gdLst/>
            <a:ahLst/>
            <a:cxnLst/>
            <a:rect l="l" t="t" r="r" b="b"/>
            <a:pathLst>
              <a:path w="6304947" h="2286000">
                <a:moveTo>
                  <a:pt x="0" y="0"/>
                </a:moveTo>
                <a:lnTo>
                  <a:pt x="6304947" y="0"/>
                </a:lnTo>
                <a:lnTo>
                  <a:pt x="6304947" y="2286000"/>
                </a:lnTo>
                <a:lnTo>
                  <a:pt x="720670" y="2286000"/>
                </a:lnTo>
                <a:close/>
              </a:path>
            </a:pathLst>
          </a:custGeom>
          <a:noFill/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AFCFD6D8-B11A-4FF8-AA6D-F63F472A21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Рисунок 15" descr="Изображение выглядит как человек, внутренний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250169-8D40-4E9F-B611-7DA258BBC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547" r="2" b="29873"/>
          <a:stretch/>
        </p:blipFill>
        <p:spPr>
          <a:xfrm>
            <a:off x="6604549" y="2455816"/>
            <a:ext cx="5169443" cy="2116183"/>
          </a:xfrm>
          <a:custGeom>
            <a:avLst/>
            <a:gdLst/>
            <a:ahLst/>
            <a:cxnLst/>
            <a:rect l="l" t="t" r="r" b="b"/>
            <a:pathLst>
              <a:path w="5584275" h="2286000">
                <a:moveTo>
                  <a:pt x="0" y="0"/>
                </a:moveTo>
                <a:lnTo>
                  <a:pt x="5584275" y="0"/>
                </a:lnTo>
                <a:lnTo>
                  <a:pt x="5584275" y="2286000"/>
                </a:lnTo>
                <a:lnTo>
                  <a:pt x="626046" y="2286000"/>
                </a:lnTo>
                <a:lnTo>
                  <a:pt x="692258" y="2195876"/>
                </a:lnTo>
                <a:close/>
              </a:path>
            </a:pathLst>
          </a:custGeom>
        </p:spPr>
      </p:pic>
      <p:pic>
        <p:nvPicPr>
          <p:cNvPr id="17" name="Рисунок 16" descr="F:\Конференция 29.05.2019\Совхоз Ленина\120 Интерактив трактор.jpg">
            <a:extLst>
              <a:ext uri="{FF2B5EF4-FFF2-40B4-BE49-F238E27FC236}">
                <a16:creationId xmlns:a16="http://schemas.microsoft.com/office/drawing/2014/main" xmlns="" id="{C051D689-875F-42F7-A07D-5485793A15A0}"/>
              </a:ext>
            </a:extLst>
          </p:cNvPr>
          <p:cNvPicPr/>
          <p:nvPr/>
        </p:nvPicPr>
        <p:blipFill rotWithShape="1">
          <a:blip r:embed="rId6" cstate="print"/>
          <a:srcRect t="17570" r="-1" b="31432"/>
          <a:stretch/>
        </p:blipFill>
        <p:spPr bwMode="auto">
          <a:xfrm>
            <a:off x="5551112" y="4702628"/>
            <a:ext cx="5905014" cy="2155371"/>
          </a:xfrm>
          <a:custGeom>
            <a:avLst/>
            <a:gdLst/>
            <a:ahLst/>
            <a:cxnLst/>
            <a:rect l="l" t="t" r="r" b="b"/>
            <a:pathLst>
              <a:path w="6640888" h="2286000">
                <a:moveTo>
                  <a:pt x="1679482" y="0"/>
                </a:moveTo>
                <a:lnTo>
                  <a:pt x="6640888" y="0"/>
                </a:lnTo>
                <a:lnTo>
                  <a:pt x="6640888" y="2286000"/>
                </a:lnTo>
                <a:lnTo>
                  <a:pt x="0" y="2286000"/>
                </a:lnTo>
                <a:close/>
              </a:path>
            </a:pathLst>
          </a:custGeom>
          <a:noFill/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705E357-E23E-4896-AE40-F89398F6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359" y="350281"/>
            <a:ext cx="5208265" cy="2743198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Значительная часть  занятий проводится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в практическом формате, в том числе на объектах агротуризма</a:t>
            </a: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xmlns="" id="{99CDFA5B-0593-4946-8B2B-61B888895B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xmlns="" id="{5BC01963-BAEA-42F8-A0A1-D5323FDF5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B60E152-277A-4689-827B-214A55B3D5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993689F-A4B8-43C0-ADED-5E8C083DCA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xmlns="" id="{9A55474B-4D9C-4A4D-AC41-524963CDBA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11988" y="5686746"/>
            <a:ext cx="997131" cy="997131"/>
          </a:xfrm>
          <a:prstGeom prst="rect">
            <a:avLst/>
          </a:prstGeom>
          <a:noFill/>
        </p:spPr>
      </p:pic>
      <p:pic>
        <p:nvPicPr>
          <p:cNvPr id="18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300051" y="209005"/>
            <a:ext cx="666205" cy="666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94139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06B305-114D-4BDF-AD58-446E4EC4E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913017"/>
            <a:ext cx="5995852" cy="126709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Выездное занятие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базе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фермерского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хозяйства «Ольгино»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территории агротуризма;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Волоколамский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 Московской области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Рисунок 39" descr="Изображение выглядит как стол, сидит, деревянны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0897B60-80C0-4F27-AC27-65B10E435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01825" y="885092"/>
            <a:ext cx="3632102" cy="272407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внешний, дорога, здание, улиц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90FCF04-1A8B-409C-B007-09F8DF002B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97" t="15115" r="10191" b="35062"/>
          <a:stretch/>
        </p:blipFill>
        <p:spPr>
          <a:xfrm>
            <a:off x="3931921" y="4138560"/>
            <a:ext cx="4913925" cy="248430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нешний, человек, снег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4BF27D1-A325-44E3-BB4F-B4BB1CE967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74" t="23535"/>
          <a:stretch/>
        </p:blipFill>
        <p:spPr>
          <a:xfrm>
            <a:off x="833766" y="0"/>
            <a:ext cx="3994598" cy="2694295"/>
          </a:xfrm>
          <a:prstGeom prst="rect">
            <a:avLst/>
          </a:prstGeom>
        </p:spPr>
      </p:pic>
      <p:pic>
        <p:nvPicPr>
          <p:cNvPr id="57" name="Рисунок 56" descr="F:\Фото-Тимирязевка\Ольгино\20190328_120912_HDR.jpg">
            <a:extLst>
              <a:ext uri="{FF2B5EF4-FFF2-40B4-BE49-F238E27FC236}">
                <a16:creationId xmlns:a16="http://schemas.microsoft.com/office/drawing/2014/main" xmlns="" id="{2BE4AE97-F51C-40A3-865D-0FF9B26A301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32548" y="4147057"/>
            <a:ext cx="3620799" cy="2488874"/>
          </a:xfrm>
          <a:prstGeom prst="rect">
            <a:avLst/>
          </a:prstGeom>
          <a:noFill/>
        </p:spPr>
      </p:pic>
      <p:pic>
        <p:nvPicPr>
          <p:cNvPr id="7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1410" y="313508"/>
            <a:ext cx="1106038" cy="1106038"/>
          </a:xfrm>
          <a:prstGeom prst="rect">
            <a:avLst/>
          </a:prstGeom>
          <a:noFill/>
        </p:spPr>
      </p:pic>
      <p:pic>
        <p:nvPicPr>
          <p:cNvPr id="8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  <p:pic>
        <p:nvPicPr>
          <p:cNvPr id="9218" name="Picture 2" descr="КФХ Ольгино - отдых в Волоколамск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4513" y="674639"/>
            <a:ext cx="1311093" cy="1517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36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705E357-E23E-4896-AE40-F89398F6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264" y="5316584"/>
            <a:ext cx="8281850" cy="1044816"/>
          </a:xfrm>
        </p:spPr>
        <p:txBody>
          <a:bodyPr>
            <a:normAutofit fontScale="92500" lnSpcReduction="20000"/>
          </a:bodyPr>
          <a:lstStyle/>
          <a:p>
            <a:pPr lvl="0" algn="l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Знакомство с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агротуристическими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объектами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«Контактная деревня»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«Земляничный город 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—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город сельскохозяйственных профессий»; </a:t>
            </a:r>
            <a:endParaRPr lang="ru-RU" sz="20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Россия, Московская область, Ленинский городской округ, сельское поселение Совхоз имени Ленина</a:t>
            </a:r>
            <a:endParaRPr lang="ru-RU" sz="2000" dirty="0" smtClean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02423FD2-29DA-4C94-B3BC-195C2426392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64" r="15301" b="5"/>
          <a:stretch/>
        </p:blipFill>
        <p:spPr bwMode="auto">
          <a:xfrm>
            <a:off x="847369" y="176545"/>
            <a:ext cx="2392219" cy="4879198"/>
          </a:xfrm>
          <a:prstGeom prst="rect">
            <a:avLst/>
          </a:prstGeom>
          <a:noFill/>
        </p:spPr>
      </p:pic>
      <p:pic>
        <p:nvPicPr>
          <p:cNvPr id="46" name="Рисунок 2" descr="Изображение выглядит как забор, человек, сидит, животное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5F4A6E7-FC81-45D6-8763-23983426D5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1872" r="7238" b="5"/>
          <a:stretch/>
        </p:blipFill>
        <p:spPr>
          <a:xfrm>
            <a:off x="3239589" y="189608"/>
            <a:ext cx="2102847" cy="4865718"/>
          </a:xfrm>
          <a:prstGeom prst="rect">
            <a:avLst/>
          </a:prstGeom>
        </p:spPr>
      </p:pic>
      <p:pic>
        <p:nvPicPr>
          <p:cNvPr id="47" name="Picture 1">
            <a:extLst>
              <a:ext uri="{FF2B5EF4-FFF2-40B4-BE49-F238E27FC236}">
                <a16:creationId xmlns:a16="http://schemas.microsoft.com/office/drawing/2014/main" xmlns="" id="{796DA31C-3624-46CD-9B0C-953E134D250A}"/>
              </a:ext>
            </a:extLst>
          </p:cNvPr>
          <p:cNvPicPr/>
          <p:nvPr/>
        </p:nvPicPr>
        <p:blipFill rotWithShape="1">
          <a:blip r:embed="rId4" cstate="print"/>
          <a:srcRect r="5" b="19738"/>
          <a:stretch/>
        </p:blipFill>
        <p:spPr>
          <a:xfrm rot="5400000">
            <a:off x="3939636" y="1527368"/>
            <a:ext cx="4879199" cy="215143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B1D4ABD7-4B4B-4195-90EE-9698E226616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47" r="21121" b="5"/>
          <a:stretch/>
        </p:blipFill>
        <p:spPr>
          <a:xfrm>
            <a:off x="7432766" y="195942"/>
            <a:ext cx="1998617" cy="4846321"/>
          </a:xfrm>
          <a:prstGeom prst="rect">
            <a:avLst/>
          </a:prstGeom>
        </p:spPr>
      </p:pic>
      <p:pic>
        <p:nvPicPr>
          <p:cNvPr id="8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1410" y="195942"/>
            <a:ext cx="1106038" cy="1106038"/>
          </a:xfrm>
          <a:prstGeom prst="rect">
            <a:avLst/>
          </a:prstGeom>
          <a:noFill/>
        </p:spPr>
      </p:pic>
      <p:pic>
        <p:nvPicPr>
          <p:cNvPr id="9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04108" y="5786845"/>
            <a:ext cx="666205" cy="6662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73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0BE40E3-5550-4CDD-B4FD-387C33EBF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71A6B738-E50C-4653-B343-B9D6A5EA27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498768D6-B28C-40A3-B381-39306F5816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xmlns="" id="{B27C15B9-7795-4321-AB30-DF1DEF65C1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xmlns="" id="{578EC957-1F3F-4C00-B023-C8725C2171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xmlns="" id="{3D642632-BBD5-46D6-A91D-9B2BF68219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xmlns="" id="{BF9D518D-AFF5-4DE2-AEE2-0EC15479A9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xmlns="" id="{14EF979B-B00D-460C-BD56-7EEAFB7E0F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xmlns="" id="{3E40F9A1-6B82-400F-9397-26D1D36F1F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xmlns="" id="{2EF7DDF1-FF86-4CA4-B08B-8939557EBD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xmlns="" id="{6D7C1F89-72B2-4FDC-B9E2-04F52D5C50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2B038AF-D9FA-4B49-BF2A-21AEA8FA25D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97" r="-2" b="10193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xmlns="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xmlns="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xmlns="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xmlns="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xmlns="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xmlns="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5" name="Picture 5" descr="https://sun9-17.userapi.com/impg/ATWjJhdduap0_mV9f2-1_40yGnrZ2gubx4__yA/kD4fuR9FbSI.jpg?size=1080x1080&amp;quality=96&amp;sign=1058bad17924cfe746e74bed17add50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8976" y="5512525"/>
            <a:ext cx="1106038" cy="1106038"/>
          </a:xfrm>
          <a:prstGeom prst="rect">
            <a:avLst/>
          </a:prstGeom>
          <a:noFill/>
        </p:spPr>
      </p:pic>
      <p:pic>
        <p:nvPicPr>
          <p:cNvPr id="27" name="Picture 2" descr="https://www.timacad.ru/uploads/media/cache/image_wysi_resize/uploads/images/20200425/1587762247_IMG_77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00051" y="287382"/>
            <a:ext cx="666205" cy="666205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496388" y="1201782"/>
            <a:ext cx="4624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Прием в университет осуществляется </a:t>
            </a:r>
          </a:p>
          <a:p>
            <a:pPr lvl="0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основании результатов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ЕГЭ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или по результатам проводимых Университетом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самостоятельно вступительных испытаний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5577" y="3161211"/>
            <a:ext cx="453281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ЕГЭ,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необходимые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поступления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Русский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язык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История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Обществознание (или география или иностранный язык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71500" lvl="0" indent="-571500"/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https://www.timacad.ru/incoming/bakalavriat-spetsialitet</a:t>
            </a:r>
            <a:endParaRPr lang="ru-RU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93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445</Words>
  <Application>Microsoft Office PowerPoint</Application>
  <PresentationFormat>Произвольный</PresentationFormat>
  <Paragraphs>65</Paragraphs>
  <Slides>17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Аспект</vt:lpstr>
      <vt:lpstr>МИНИСТЕРСТВО СЕЛЬСКОГО ХОЗЯЙСТВА РОССИЙСКОЙ ФЕДЕРАЦИИ Федеральное государственное Бюджетное образовательное учреждение высшего образования  «российский государственный аграрный университет — МОСКОВСКАЯ СЕЛЬСКОхОЗЯЙСТВЕННАЯ аКАДЕМИЯ имени К.А. Тимирязева»  (ФГБОУ ВО ргау — МСХА имени К.А. Тимирязева)  2022 </vt:lpstr>
      <vt:lpstr>Слайд 2</vt:lpstr>
      <vt:lpstr>Программа высшего образования — бакалавриат Направление —  43.03.02 Туризм</vt:lpstr>
      <vt:lpstr>Преподаватели кафедры —  доктора и кандидаты наук,  имеющие большой практический  опыт в сфере развития туризма.  Многие из них являются авторами учебных пособий и публикаций.  К проведению занятий привлекаются практики турбизнеса.    Мы готовим уникальных специалистов для отрасли, нацеленных на развитие внутреннего и въездного туризма.   В период обучения формируем  у студентов навыки проектного метода управления и комплексного подхода  к решению стоящих задач.   https://www.timacad.ru/education/instituty/institut-ekonomiki-i-upravleniia-apk/kafedra-gosudarstvennogo-i-munitsipalnogo-upravleniia-i-turizma</vt:lpstr>
      <vt:lpstr>Слайд 5</vt:lpstr>
      <vt:lpstr>Слайд 6</vt:lpstr>
      <vt:lpstr>Выездное занятие на базе фермерского  хозяйства «Ольгино» — территории агротуризма;   Волоколамский район Московской области  </vt:lpstr>
      <vt:lpstr>Слайд 8</vt:lpstr>
      <vt:lpstr>Слайд 9</vt:lpstr>
      <vt:lpstr>Практическому освоению навыков в течение учебного процесса придаётся большое значение. При организации практики  предпочтение отдаётся объектам туризма, туркомпаниям,  а также иным организациям, связанным с развитием  внутреннего и въездного туризма. </vt:lpstr>
      <vt:lpstr>Студентка 4 курса Елизавета Тушкова проходила стажировку по ведению иммерсивных экскурсий в Винном парке отеля «Мрия Резорт &amp; СПА 5*», расположенного в Республике Крым. Она делится впечатлениями: "Невероятное, фантастическое место! Из башни парка открывается потрясающий вид на горы ЮБК и море. Я провожу экскурсии в подземном городе вина "Храм вина". Архитектура, интерьеры, технологичность - словно с другой планеты!"</vt:lpstr>
      <vt:lpstr>Студенты имеют возможность дополнительно заниматься углублённым изучением иностранных языков (ЛИНГВА),  посещать различные занятия в рамках Клуба исторического туризма, туристического клуба «Ветер», шахматного клуба, спортивных секций, кружков художественной самодеятельности и др.  </vt:lpstr>
      <vt:lpstr>АБИТУРИЕНТСКИЕ СУББОТЫ. Мастер-класс по направлению подготовки ТУРИЗМ - профиль "Организация и предоставление туристических услуг". Старшеклассники и учащиеся колледжей знакомятся с кафедрой государственного и муниципального управления и туризма.  Председатель турклуба «Ветер» – Ходыкин Иван подробно рассказывает ребятам о самых главных моментах туристической жизни - «Как ставить палатку и собирать рюкзак». И фото на память в палатке, которую поставили сами участники мероприятия </vt:lpstr>
      <vt:lpstr>Слайд 14</vt:lpstr>
      <vt:lpstr>Слайд 15</vt:lpstr>
      <vt:lpstr>Адрес приемной комиссии </vt:lpstr>
      <vt:lpstr>ПРИХОДИТЕ К НАМ УЧИТЬСЯ!!!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СЕЛЬСКОГО ХОЗЯЙСТВА РОССИЙСКОЙ ФЕДЕРАЦИИ Федеральное государственное Бюджетное образовательное учреждение высшего образования «российский государственный аграрный университет — МСха имени К.А. Тимирязева»  (ФГБОУ ВО ргау — МСХА имени К.А. Тимирязева)</dc:title>
  <dc:creator>вадим Калиничев</dc:creator>
  <cp:lastModifiedBy>Admin</cp:lastModifiedBy>
  <cp:revision>67</cp:revision>
  <dcterms:created xsi:type="dcterms:W3CDTF">2020-05-16T21:45:54Z</dcterms:created>
  <dcterms:modified xsi:type="dcterms:W3CDTF">2022-04-05T10:00:40Z</dcterms:modified>
</cp:coreProperties>
</file>